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Old Standard TT"/>
      <p:regular r:id="rId31"/>
      <p:bold r:id="rId32"/>
      <p: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81D968-5C45-4F3D-8C70-88B3D1151728}">
  <a:tblStyle styleId="{2681D968-5C45-4F3D-8C70-88B3D1151728}"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ldStandardTT-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OldStandardTT-italic.fntdata"/><Relationship Id="rId10" Type="http://schemas.openxmlformats.org/officeDocument/2006/relationships/slide" Target="slides/slide4.xml"/><Relationship Id="rId32" Type="http://schemas.openxmlformats.org/officeDocument/2006/relationships/font" Target="fonts/OldStandardTT-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ae66a3a41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ae66a3a41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429e6646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429e6646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ae66a3a41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ae66a3a41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ae66a3a41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ae66a3a41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16cb3eecb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16cb3eecb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29e66465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429e66465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ae66a3a41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ae66a3a41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f708e0b71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f708e0b71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de5e13af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de5e13af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fd6588db0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fd6588db0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a4aaa1e80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a4aaa1e80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29e66465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429e66465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16cb3eecb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16cb3eecb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ae66a3a41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ae66a3a41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ae66a3a41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ae66a3a41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b1dba477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b1dba477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ae66a3a4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ae66a3a4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fd6588db0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fd6588db0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ae66a3a41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ae66a3a41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ae66a3a41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ae66a3a41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aa09164a8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aa09164a8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ae66a3a4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ae66a3a4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ae66a3a41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ae66a3a41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3.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17.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32.png"/><Relationship Id="rId5"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oi.org/10.48550/ARXIV.1505.04597" TargetMode="External"/><Relationship Id="rId4" Type="http://schemas.openxmlformats.org/officeDocument/2006/relationships/hyperlink" Target="https://doi.org/10.48550/ARXIV.1807.10165" TargetMode="External"/><Relationship Id="rId5" Type="http://schemas.openxmlformats.org/officeDocument/2006/relationships/hyperlink" Target="https://doi.org/https://doi.org/10.1016/j.cviu.2020.103023" TargetMode="External"/><Relationship Id="rId6" Type="http://schemas.openxmlformats.org/officeDocument/2006/relationships/hyperlink" Target="https://doi.org/https://doi.org/10.1016/j.optlaseng.2021.106622"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431700" y="181035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3D Reconstruction using </a:t>
            </a:r>
            <a:endParaRPr/>
          </a:p>
          <a:p>
            <a:pPr indent="0" lvl="0" marL="0" rtl="0" algn="l">
              <a:spcBef>
                <a:spcPts val="0"/>
              </a:spcBef>
              <a:spcAft>
                <a:spcPts val="0"/>
              </a:spcAft>
              <a:buNone/>
            </a:pPr>
            <a:r>
              <a:rPr lang="en"/>
              <a:t>fringe projections</a:t>
            </a:r>
            <a:endParaRPr/>
          </a:p>
        </p:txBody>
      </p:sp>
      <p:sp>
        <p:nvSpPr>
          <p:cNvPr id="60" name="Google Shape;60;p13"/>
          <p:cNvSpPr txBox="1"/>
          <p:nvPr>
            <p:ph idx="1" type="subTitle"/>
          </p:nvPr>
        </p:nvSpPr>
        <p:spPr>
          <a:xfrm>
            <a:off x="749850" y="4053875"/>
            <a:ext cx="2069400" cy="5742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N.Siddhartha</a:t>
            </a:r>
            <a:endParaRPr/>
          </a:p>
          <a:p>
            <a:pPr indent="0" lvl="0" marL="0" rtl="0" algn="l">
              <a:spcBef>
                <a:spcPts val="0"/>
              </a:spcBef>
              <a:spcAft>
                <a:spcPts val="0"/>
              </a:spcAft>
              <a:buNone/>
            </a:pPr>
            <a:r>
              <a:rPr lang="en"/>
              <a:t>EE19B029</a:t>
            </a:r>
            <a:endParaRPr/>
          </a:p>
        </p:txBody>
      </p:sp>
      <p:sp>
        <p:nvSpPr>
          <p:cNvPr id="61" name="Google Shape;61;p13"/>
          <p:cNvSpPr txBox="1"/>
          <p:nvPr>
            <p:ph idx="1" type="subTitle"/>
          </p:nvPr>
        </p:nvSpPr>
        <p:spPr>
          <a:xfrm>
            <a:off x="6128675" y="3993050"/>
            <a:ext cx="26550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t>Supervisor</a:t>
            </a:r>
            <a:endParaRPr sz="1500"/>
          </a:p>
          <a:p>
            <a:pPr indent="0" lvl="0" marL="0" rtl="0" algn="l">
              <a:spcBef>
                <a:spcPts val="0"/>
              </a:spcBef>
              <a:spcAft>
                <a:spcPts val="0"/>
              </a:spcAft>
              <a:buNone/>
            </a:pPr>
            <a:r>
              <a:rPr lang="en" sz="1500"/>
              <a:t>Dr.Rama Krishna Gorthi</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3407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1800"/>
              <a:t>Results (UNet)</a:t>
            </a:r>
            <a:endParaRPr b="1" sz="1800"/>
          </a:p>
        </p:txBody>
      </p:sp>
      <p:sp>
        <p:nvSpPr>
          <p:cNvPr id="131" name="Google Shape;131;p22"/>
          <p:cNvSpPr txBox="1"/>
          <p:nvPr>
            <p:ph idx="1" type="body"/>
          </p:nvPr>
        </p:nvSpPr>
        <p:spPr>
          <a:xfrm>
            <a:off x="483800" y="3384175"/>
            <a:ext cx="3740100" cy="2186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600"/>
              <a:t>UNet model </a:t>
            </a:r>
            <a:r>
              <a:rPr lang="en" sz="1600"/>
              <a:t>wasn't</a:t>
            </a:r>
            <a:r>
              <a:rPr lang="en" sz="1600"/>
              <a:t> able to perform well with our task. </a:t>
            </a:r>
            <a:endParaRPr sz="1600"/>
          </a:p>
          <a:p>
            <a:pPr indent="0" lvl="0" marL="0" rtl="0" algn="just">
              <a:spcBef>
                <a:spcPts val="1200"/>
              </a:spcBef>
              <a:spcAft>
                <a:spcPts val="1200"/>
              </a:spcAft>
              <a:buNone/>
            </a:pPr>
            <a:r>
              <a:t/>
            </a:r>
            <a:endParaRPr sz="1600"/>
          </a:p>
        </p:txBody>
      </p:sp>
      <p:pic>
        <p:nvPicPr>
          <p:cNvPr id="132" name="Google Shape;132;p22"/>
          <p:cNvPicPr preferRelativeResize="0"/>
          <p:nvPr/>
        </p:nvPicPr>
        <p:blipFill>
          <a:blip r:embed="rId3">
            <a:alphaModFix/>
          </a:blip>
          <a:stretch>
            <a:fillRect/>
          </a:stretch>
        </p:blipFill>
        <p:spPr>
          <a:xfrm>
            <a:off x="483800" y="1347350"/>
            <a:ext cx="2904825" cy="1901875"/>
          </a:xfrm>
          <a:prstGeom prst="rect">
            <a:avLst/>
          </a:prstGeom>
          <a:noFill/>
          <a:ln cap="flat" cmpd="sng" w="9525">
            <a:solidFill>
              <a:srgbClr val="000000"/>
            </a:solidFill>
            <a:prstDash val="solid"/>
            <a:round/>
            <a:headEnd len="sm" w="sm" type="none"/>
            <a:tailEnd len="sm" w="sm" type="none"/>
          </a:ln>
        </p:spPr>
      </p:pic>
      <p:pic>
        <p:nvPicPr>
          <p:cNvPr id="133" name="Google Shape;133;p22"/>
          <p:cNvPicPr preferRelativeResize="0"/>
          <p:nvPr/>
        </p:nvPicPr>
        <p:blipFill>
          <a:blip r:embed="rId4">
            <a:alphaModFix/>
          </a:blip>
          <a:stretch>
            <a:fillRect/>
          </a:stretch>
        </p:blipFill>
        <p:spPr>
          <a:xfrm>
            <a:off x="3856275" y="669888"/>
            <a:ext cx="2366587" cy="1901875"/>
          </a:xfrm>
          <a:prstGeom prst="rect">
            <a:avLst/>
          </a:prstGeom>
          <a:noFill/>
          <a:ln cap="flat" cmpd="sng" w="9525">
            <a:solidFill>
              <a:srgbClr val="000000"/>
            </a:solidFill>
            <a:prstDash val="solid"/>
            <a:round/>
            <a:headEnd len="sm" w="sm" type="none"/>
            <a:tailEnd len="sm" w="sm" type="none"/>
          </a:ln>
        </p:spPr>
      </p:pic>
      <p:pic>
        <p:nvPicPr>
          <p:cNvPr id="134" name="Google Shape;134;p22"/>
          <p:cNvPicPr preferRelativeResize="0"/>
          <p:nvPr/>
        </p:nvPicPr>
        <p:blipFill>
          <a:blip r:embed="rId5">
            <a:alphaModFix/>
          </a:blip>
          <a:stretch>
            <a:fillRect/>
          </a:stretch>
        </p:blipFill>
        <p:spPr>
          <a:xfrm>
            <a:off x="6169512" y="2660800"/>
            <a:ext cx="2450163" cy="1901875"/>
          </a:xfrm>
          <a:prstGeom prst="rect">
            <a:avLst/>
          </a:prstGeom>
          <a:noFill/>
          <a:ln cap="flat" cmpd="sng" w="9525">
            <a:solidFill>
              <a:srgbClr val="000000"/>
            </a:solidFill>
            <a:prstDash val="solid"/>
            <a:round/>
            <a:headEnd len="sm" w="sm" type="none"/>
            <a:tailEnd len="sm" w="sm" type="none"/>
          </a:ln>
        </p:spPr>
      </p:pic>
      <p:sp>
        <p:nvSpPr>
          <p:cNvPr id="135" name="Google Shape;135;p22"/>
          <p:cNvSpPr txBox="1"/>
          <p:nvPr>
            <p:ph idx="1" type="body"/>
          </p:nvPr>
        </p:nvSpPr>
        <p:spPr>
          <a:xfrm>
            <a:off x="483800" y="892250"/>
            <a:ext cx="1655400" cy="4551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1200"/>
              </a:spcAft>
              <a:buNone/>
            </a:pPr>
            <a:r>
              <a:rPr lang="en" sz="1400"/>
              <a:t>Loss graph</a:t>
            </a:r>
            <a:endParaRPr sz="1400"/>
          </a:p>
        </p:txBody>
      </p:sp>
      <p:sp>
        <p:nvSpPr>
          <p:cNvPr id="136" name="Google Shape;136;p22"/>
          <p:cNvSpPr txBox="1"/>
          <p:nvPr>
            <p:ph idx="1" type="body"/>
          </p:nvPr>
        </p:nvSpPr>
        <p:spPr>
          <a:xfrm>
            <a:off x="6381150" y="1393263"/>
            <a:ext cx="1655400" cy="4551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1200"/>
              </a:spcAft>
              <a:buNone/>
            </a:pPr>
            <a:r>
              <a:rPr lang="en" sz="1400"/>
              <a:t>Ground Truth</a:t>
            </a:r>
            <a:endParaRPr sz="1400"/>
          </a:p>
        </p:txBody>
      </p:sp>
      <p:sp>
        <p:nvSpPr>
          <p:cNvPr id="137" name="Google Shape;137;p22"/>
          <p:cNvSpPr txBox="1"/>
          <p:nvPr>
            <p:ph idx="1" type="body"/>
          </p:nvPr>
        </p:nvSpPr>
        <p:spPr>
          <a:xfrm>
            <a:off x="5049750" y="3384175"/>
            <a:ext cx="1655400" cy="4551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1200"/>
              </a:spcAft>
              <a:buNone/>
            </a:pPr>
            <a:r>
              <a:rPr lang="en" sz="1400"/>
              <a:t>Prediction</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3407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1800"/>
              <a:t>Results (HNet)</a:t>
            </a:r>
            <a:endParaRPr b="1" sz="1800"/>
          </a:p>
        </p:txBody>
      </p:sp>
      <p:sp>
        <p:nvSpPr>
          <p:cNvPr id="143" name="Google Shape;143;p23"/>
          <p:cNvSpPr txBox="1"/>
          <p:nvPr>
            <p:ph idx="1" type="body"/>
          </p:nvPr>
        </p:nvSpPr>
        <p:spPr>
          <a:xfrm>
            <a:off x="483800" y="3384175"/>
            <a:ext cx="3740100" cy="2186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600"/>
              <a:t>H</a:t>
            </a:r>
            <a:r>
              <a:rPr lang="en" sz="1600"/>
              <a:t>Net model was converging and the results are also satisfactory and able to perform well with our task. </a:t>
            </a:r>
            <a:endParaRPr sz="1600"/>
          </a:p>
          <a:p>
            <a:pPr indent="0" lvl="0" marL="0" rtl="0" algn="just">
              <a:spcBef>
                <a:spcPts val="1200"/>
              </a:spcBef>
              <a:spcAft>
                <a:spcPts val="1200"/>
              </a:spcAft>
              <a:buNone/>
            </a:pPr>
            <a:r>
              <a:t/>
            </a:r>
            <a:endParaRPr sz="1600"/>
          </a:p>
        </p:txBody>
      </p:sp>
      <p:pic>
        <p:nvPicPr>
          <p:cNvPr id="144" name="Google Shape;144;p23"/>
          <p:cNvPicPr preferRelativeResize="0"/>
          <p:nvPr/>
        </p:nvPicPr>
        <p:blipFill>
          <a:blip r:embed="rId3">
            <a:alphaModFix/>
          </a:blip>
          <a:stretch>
            <a:fillRect/>
          </a:stretch>
        </p:blipFill>
        <p:spPr>
          <a:xfrm>
            <a:off x="3856275" y="669888"/>
            <a:ext cx="2366587" cy="1901875"/>
          </a:xfrm>
          <a:prstGeom prst="rect">
            <a:avLst/>
          </a:prstGeom>
          <a:noFill/>
          <a:ln cap="flat" cmpd="sng" w="9525">
            <a:solidFill>
              <a:srgbClr val="000000"/>
            </a:solidFill>
            <a:prstDash val="solid"/>
            <a:round/>
            <a:headEnd len="sm" w="sm" type="none"/>
            <a:tailEnd len="sm" w="sm" type="none"/>
          </a:ln>
        </p:spPr>
      </p:pic>
      <p:sp>
        <p:nvSpPr>
          <p:cNvPr id="145" name="Google Shape;145;p23"/>
          <p:cNvSpPr txBox="1"/>
          <p:nvPr>
            <p:ph idx="1" type="body"/>
          </p:nvPr>
        </p:nvSpPr>
        <p:spPr>
          <a:xfrm>
            <a:off x="483800" y="892250"/>
            <a:ext cx="1655400" cy="4551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1200"/>
              </a:spcAft>
              <a:buNone/>
            </a:pPr>
            <a:r>
              <a:rPr lang="en" sz="1400"/>
              <a:t>Loss graph</a:t>
            </a:r>
            <a:endParaRPr sz="1400"/>
          </a:p>
        </p:txBody>
      </p:sp>
      <p:sp>
        <p:nvSpPr>
          <p:cNvPr id="146" name="Google Shape;146;p23"/>
          <p:cNvSpPr txBox="1"/>
          <p:nvPr>
            <p:ph idx="1" type="body"/>
          </p:nvPr>
        </p:nvSpPr>
        <p:spPr>
          <a:xfrm>
            <a:off x="6381150" y="1393263"/>
            <a:ext cx="1655400" cy="4551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1200"/>
              </a:spcAft>
              <a:buNone/>
            </a:pPr>
            <a:r>
              <a:rPr lang="en" sz="1400"/>
              <a:t>Ground Truth</a:t>
            </a:r>
            <a:endParaRPr sz="1400"/>
          </a:p>
        </p:txBody>
      </p:sp>
      <p:sp>
        <p:nvSpPr>
          <p:cNvPr id="147" name="Google Shape;147;p23"/>
          <p:cNvSpPr txBox="1"/>
          <p:nvPr>
            <p:ph idx="1" type="body"/>
          </p:nvPr>
        </p:nvSpPr>
        <p:spPr>
          <a:xfrm>
            <a:off x="5049750" y="3384175"/>
            <a:ext cx="1655400" cy="4551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1200"/>
              </a:spcAft>
              <a:buNone/>
            </a:pPr>
            <a:r>
              <a:rPr lang="en" sz="1400"/>
              <a:t>Prediction</a:t>
            </a:r>
            <a:endParaRPr sz="1400"/>
          </a:p>
        </p:txBody>
      </p:sp>
      <p:pic>
        <p:nvPicPr>
          <p:cNvPr id="148" name="Google Shape;148;p23"/>
          <p:cNvPicPr preferRelativeResize="0"/>
          <p:nvPr/>
        </p:nvPicPr>
        <p:blipFill>
          <a:blip r:embed="rId4">
            <a:alphaModFix/>
          </a:blip>
          <a:stretch>
            <a:fillRect/>
          </a:stretch>
        </p:blipFill>
        <p:spPr>
          <a:xfrm>
            <a:off x="483800" y="1347350"/>
            <a:ext cx="2918144" cy="1901875"/>
          </a:xfrm>
          <a:prstGeom prst="rect">
            <a:avLst/>
          </a:prstGeom>
          <a:noFill/>
          <a:ln cap="flat" cmpd="sng" w="9525">
            <a:solidFill>
              <a:srgbClr val="000000"/>
            </a:solidFill>
            <a:prstDash val="solid"/>
            <a:round/>
            <a:headEnd len="sm" w="sm" type="none"/>
            <a:tailEnd len="sm" w="sm" type="none"/>
          </a:ln>
        </p:spPr>
      </p:pic>
      <p:pic>
        <p:nvPicPr>
          <p:cNvPr id="149" name="Google Shape;149;p23"/>
          <p:cNvPicPr preferRelativeResize="0"/>
          <p:nvPr/>
        </p:nvPicPr>
        <p:blipFill>
          <a:blip r:embed="rId5">
            <a:alphaModFix/>
          </a:blip>
          <a:stretch>
            <a:fillRect/>
          </a:stretch>
        </p:blipFill>
        <p:spPr>
          <a:xfrm>
            <a:off x="6381150" y="2634620"/>
            <a:ext cx="2366575" cy="1954217"/>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idx="1" type="body"/>
          </p:nvPr>
        </p:nvSpPr>
        <p:spPr>
          <a:xfrm>
            <a:off x="311700" y="461700"/>
            <a:ext cx="8520600" cy="3204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600"/>
              <a:t>Problem 2: Colour Problem:</a:t>
            </a:r>
            <a:r>
              <a:rPr lang="en" sz="1600"/>
              <a:t> Since there is a problem with colored objects and to tackle this problem we have to train the model with deformed fringes of colored objects. Since we </a:t>
            </a:r>
            <a:r>
              <a:rPr lang="en" sz="1600"/>
              <a:t>cannot</a:t>
            </a:r>
            <a:r>
              <a:rPr lang="en" sz="1600"/>
              <a:t> </a:t>
            </a:r>
            <a:r>
              <a:rPr lang="en" sz="1600"/>
              <a:t>acquire</a:t>
            </a:r>
            <a:r>
              <a:rPr lang="en" sz="1600"/>
              <a:t> a data with real objects we have to make them synthetically.</a:t>
            </a:r>
            <a:endParaRPr sz="1600"/>
          </a:p>
          <a:p>
            <a:pPr indent="0" lvl="0" marL="0" rtl="0" algn="just">
              <a:spcBef>
                <a:spcPts val="1200"/>
              </a:spcBef>
              <a:spcAft>
                <a:spcPts val="1200"/>
              </a:spcAft>
              <a:buNone/>
            </a:pPr>
            <a:r>
              <a:rPr lang="en" sz="1600"/>
              <a:t>We have to train a PSMNet model with this </a:t>
            </a:r>
            <a:r>
              <a:rPr lang="en" sz="1600"/>
              <a:t>dataset</a:t>
            </a:r>
            <a:r>
              <a:rPr lang="en" sz="1600"/>
              <a:t> and test it on dataset </a:t>
            </a:r>
            <a:r>
              <a:rPr lang="en" sz="1600"/>
              <a:t>acquired</a:t>
            </a:r>
            <a:r>
              <a:rPr lang="en" sz="1600"/>
              <a:t> from deformed fringes of real objects.</a:t>
            </a:r>
            <a:endParaRPr sz="1600"/>
          </a:p>
        </p:txBody>
      </p:sp>
      <p:pic>
        <p:nvPicPr>
          <p:cNvPr id="155" name="Google Shape;155;p24"/>
          <p:cNvPicPr preferRelativeResize="0"/>
          <p:nvPr/>
        </p:nvPicPr>
        <p:blipFill>
          <a:blip r:embed="rId3">
            <a:alphaModFix/>
          </a:blip>
          <a:stretch>
            <a:fillRect/>
          </a:stretch>
        </p:blipFill>
        <p:spPr>
          <a:xfrm>
            <a:off x="1466000" y="2676075"/>
            <a:ext cx="2562225" cy="1914525"/>
          </a:xfrm>
          <a:prstGeom prst="rect">
            <a:avLst/>
          </a:prstGeom>
          <a:noFill/>
          <a:ln cap="flat" cmpd="sng" w="9525">
            <a:solidFill>
              <a:srgbClr val="000000"/>
            </a:solidFill>
            <a:prstDash val="solid"/>
            <a:round/>
            <a:headEnd len="sm" w="sm" type="none"/>
            <a:tailEnd len="sm" w="sm" type="none"/>
          </a:ln>
        </p:spPr>
      </p:pic>
      <p:pic>
        <p:nvPicPr>
          <p:cNvPr id="156" name="Google Shape;156;p24"/>
          <p:cNvPicPr preferRelativeResize="0"/>
          <p:nvPr/>
        </p:nvPicPr>
        <p:blipFill>
          <a:blip r:embed="rId4">
            <a:alphaModFix/>
          </a:blip>
          <a:stretch>
            <a:fillRect/>
          </a:stretch>
        </p:blipFill>
        <p:spPr>
          <a:xfrm>
            <a:off x="4498075" y="2680838"/>
            <a:ext cx="2552700" cy="1905000"/>
          </a:xfrm>
          <a:prstGeom prst="rect">
            <a:avLst/>
          </a:prstGeom>
          <a:noFill/>
          <a:ln cap="flat" cmpd="sng" w="9525">
            <a:solidFill>
              <a:srgbClr val="000000"/>
            </a:solidFill>
            <a:prstDash val="solid"/>
            <a:round/>
            <a:headEnd len="sm" w="sm" type="none"/>
            <a:tailEnd len="sm" w="sm" type="none"/>
          </a:ln>
        </p:spPr>
      </p:pic>
      <p:sp>
        <p:nvSpPr>
          <p:cNvPr id="157" name="Google Shape;157;p24"/>
          <p:cNvSpPr txBox="1"/>
          <p:nvPr/>
        </p:nvSpPr>
        <p:spPr>
          <a:xfrm>
            <a:off x="1309800" y="4672625"/>
            <a:ext cx="620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ld Standard TT"/>
                <a:ea typeface="Old Standard TT"/>
                <a:cs typeface="Old Standard TT"/>
                <a:sym typeface="Old Standard TT"/>
              </a:rPr>
              <a:t>Fig 7:</a:t>
            </a:r>
            <a:r>
              <a:rPr lang="en" sz="1100">
                <a:solidFill>
                  <a:schemeClr val="dk1"/>
                </a:solidFill>
                <a:latin typeface="Old Standard TT"/>
                <a:ea typeface="Old Standard TT"/>
                <a:cs typeface="Old Standard TT"/>
                <a:sym typeface="Old Standard TT"/>
              </a:rPr>
              <a:t>(a) Image taken from the camera (b) 3D view of the deformed fringes</a:t>
            </a:r>
            <a:r>
              <a:rPr lang="en" sz="1100">
                <a:latin typeface="Old Standard TT"/>
                <a:ea typeface="Old Standard TT"/>
                <a:cs typeface="Old Standard TT"/>
                <a:sym typeface="Old Standard TT"/>
              </a:rPr>
              <a:t> </a:t>
            </a:r>
            <a:endParaRPr sz="1100">
              <a:latin typeface="Old Standard TT"/>
              <a:ea typeface="Old Standard TT"/>
              <a:cs typeface="Old Standard TT"/>
              <a:sym typeface="Old Standard T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idx="1" type="body"/>
          </p:nvPr>
        </p:nvSpPr>
        <p:spPr>
          <a:xfrm>
            <a:off x="315900" y="301050"/>
            <a:ext cx="8371800" cy="2890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600"/>
              <a:t>Dataset for colored objects:</a:t>
            </a:r>
            <a:endParaRPr b="1" sz="1600"/>
          </a:p>
          <a:p>
            <a:pPr indent="0" lvl="0" marL="0" rtl="0" algn="just">
              <a:spcBef>
                <a:spcPts val="1200"/>
              </a:spcBef>
              <a:spcAft>
                <a:spcPts val="0"/>
              </a:spcAft>
              <a:buNone/>
            </a:pPr>
            <a:r>
              <a:rPr lang="en" sz="1600"/>
              <a:t>To eliminate the effect created by colored objects we have to train a PSMNet model. To </a:t>
            </a:r>
            <a:r>
              <a:rPr lang="en" sz="1600"/>
              <a:t>achieve</a:t>
            </a:r>
            <a:r>
              <a:rPr lang="en" sz="1600"/>
              <a:t> this we created a dataset where the object region is masked and the </a:t>
            </a:r>
            <a:r>
              <a:rPr lang="en" sz="1600"/>
              <a:t>amplitudes in that region are decreased and the fringes are shifted.</a:t>
            </a:r>
            <a:endParaRPr sz="1600"/>
          </a:p>
          <a:p>
            <a:pPr indent="0" lvl="0" marL="0" rtl="0" algn="just">
              <a:spcBef>
                <a:spcPts val="1200"/>
              </a:spcBef>
              <a:spcAft>
                <a:spcPts val="1200"/>
              </a:spcAft>
              <a:buNone/>
            </a:pPr>
            <a:r>
              <a:rPr lang="en" sz="1600"/>
              <a:t>Dataset Used:</a:t>
            </a:r>
            <a:endParaRPr sz="1600"/>
          </a:p>
        </p:txBody>
      </p:sp>
      <p:pic>
        <p:nvPicPr>
          <p:cNvPr id="163" name="Google Shape;163;p25"/>
          <p:cNvPicPr preferRelativeResize="0"/>
          <p:nvPr/>
        </p:nvPicPr>
        <p:blipFill>
          <a:blip r:embed="rId3">
            <a:alphaModFix/>
          </a:blip>
          <a:stretch>
            <a:fillRect/>
          </a:stretch>
        </p:blipFill>
        <p:spPr>
          <a:xfrm>
            <a:off x="1859000" y="2571750"/>
            <a:ext cx="2362790" cy="1647450"/>
          </a:xfrm>
          <a:prstGeom prst="rect">
            <a:avLst/>
          </a:prstGeom>
          <a:noFill/>
          <a:ln>
            <a:noFill/>
          </a:ln>
        </p:spPr>
      </p:pic>
      <p:pic>
        <p:nvPicPr>
          <p:cNvPr id="164" name="Google Shape;164;p25"/>
          <p:cNvPicPr preferRelativeResize="0"/>
          <p:nvPr/>
        </p:nvPicPr>
        <p:blipFill>
          <a:blip r:embed="rId4">
            <a:alphaModFix/>
          </a:blip>
          <a:stretch>
            <a:fillRect/>
          </a:stretch>
        </p:blipFill>
        <p:spPr>
          <a:xfrm>
            <a:off x="1889025" y="2583648"/>
            <a:ext cx="2302748" cy="1623650"/>
          </a:xfrm>
          <a:prstGeom prst="rect">
            <a:avLst/>
          </a:prstGeom>
          <a:noFill/>
          <a:ln cap="flat" cmpd="sng" w="9525">
            <a:solidFill>
              <a:schemeClr val="dk2"/>
            </a:solidFill>
            <a:prstDash val="solid"/>
            <a:round/>
            <a:headEnd len="sm" w="sm" type="none"/>
            <a:tailEnd len="sm" w="sm" type="none"/>
          </a:ln>
        </p:spPr>
      </p:pic>
      <p:sp>
        <p:nvSpPr>
          <p:cNvPr id="165" name="Google Shape;165;p25"/>
          <p:cNvSpPr txBox="1"/>
          <p:nvPr/>
        </p:nvSpPr>
        <p:spPr>
          <a:xfrm>
            <a:off x="2468500" y="4277750"/>
            <a:ext cx="620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ld Standard TT"/>
                <a:ea typeface="Old Standard TT"/>
                <a:cs typeface="Old Standard TT"/>
                <a:sym typeface="Old Standard TT"/>
              </a:rPr>
              <a:t>Fig 8: </a:t>
            </a:r>
            <a:r>
              <a:rPr lang="en" sz="1100">
                <a:solidFill>
                  <a:schemeClr val="dk1"/>
                </a:solidFill>
                <a:latin typeface="Old Standard TT"/>
                <a:ea typeface="Old Standard TT"/>
                <a:cs typeface="Old Standard TT"/>
                <a:sym typeface="Old Standard TT"/>
              </a:rPr>
              <a:t>(a)fringe view at an angle(b) top view</a:t>
            </a:r>
            <a:r>
              <a:rPr lang="en" sz="1100">
                <a:latin typeface="Old Standard TT"/>
                <a:ea typeface="Old Standard TT"/>
                <a:cs typeface="Old Standard TT"/>
                <a:sym typeface="Old Standard TT"/>
              </a:rPr>
              <a:t> </a:t>
            </a:r>
            <a:endParaRPr sz="1100">
              <a:latin typeface="Old Standard TT"/>
              <a:ea typeface="Old Standard TT"/>
              <a:cs typeface="Old Standard TT"/>
              <a:sym typeface="Old Standard TT"/>
            </a:endParaRPr>
          </a:p>
        </p:txBody>
      </p:sp>
      <p:pic>
        <p:nvPicPr>
          <p:cNvPr id="166" name="Google Shape;166;p25"/>
          <p:cNvPicPr preferRelativeResize="0"/>
          <p:nvPr/>
        </p:nvPicPr>
        <p:blipFill>
          <a:blip r:embed="rId5">
            <a:alphaModFix/>
          </a:blip>
          <a:stretch>
            <a:fillRect/>
          </a:stretch>
        </p:blipFill>
        <p:spPr>
          <a:xfrm>
            <a:off x="4572000" y="2562038"/>
            <a:ext cx="2143125" cy="16668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t>H</a:t>
            </a:r>
            <a:r>
              <a:rPr b="1" lang="en" sz="1600"/>
              <a:t>Net results (colour experiment)</a:t>
            </a:r>
            <a:endParaRPr b="1" sz="1600"/>
          </a:p>
        </p:txBody>
      </p:sp>
      <p:sp>
        <p:nvSpPr>
          <p:cNvPr id="172" name="Google Shape;172;p26"/>
          <p:cNvSpPr txBox="1"/>
          <p:nvPr>
            <p:ph idx="1" type="body"/>
          </p:nvPr>
        </p:nvSpPr>
        <p:spPr>
          <a:xfrm>
            <a:off x="311700" y="957500"/>
            <a:ext cx="1655400" cy="4551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1200"/>
              </a:spcAft>
              <a:buNone/>
            </a:pPr>
            <a:r>
              <a:rPr lang="en" sz="1400"/>
              <a:t>Loss graph</a:t>
            </a:r>
            <a:endParaRPr sz="1400"/>
          </a:p>
        </p:txBody>
      </p:sp>
      <p:sp>
        <p:nvSpPr>
          <p:cNvPr id="173" name="Google Shape;173;p26"/>
          <p:cNvSpPr txBox="1"/>
          <p:nvPr>
            <p:ph idx="1" type="body"/>
          </p:nvPr>
        </p:nvSpPr>
        <p:spPr>
          <a:xfrm>
            <a:off x="6381150" y="1393263"/>
            <a:ext cx="1655400" cy="4551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1200"/>
              </a:spcAft>
              <a:buNone/>
            </a:pPr>
            <a:r>
              <a:rPr lang="en" sz="1400"/>
              <a:t>Ground Truth</a:t>
            </a:r>
            <a:endParaRPr sz="1400"/>
          </a:p>
        </p:txBody>
      </p:sp>
      <p:sp>
        <p:nvSpPr>
          <p:cNvPr id="174" name="Google Shape;174;p26"/>
          <p:cNvSpPr txBox="1"/>
          <p:nvPr>
            <p:ph idx="1" type="body"/>
          </p:nvPr>
        </p:nvSpPr>
        <p:spPr>
          <a:xfrm>
            <a:off x="5049750" y="3384175"/>
            <a:ext cx="1655400" cy="4551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1200"/>
              </a:spcAft>
              <a:buNone/>
            </a:pPr>
            <a:r>
              <a:rPr lang="en" sz="1400"/>
              <a:t>Prediction</a:t>
            </a:r>
            <a:endParaRPr sz="1400"/>
          </a:p>
        </p:txBody>
      </p:sp>
      <p:sp>
        <p:nvSpPr>
          <p:cNvPr id="175" name="Google Shape;175;p26"/>
          <p:cNvSpPr txBox="1"/>
          <p:nvPr>
            <p:ph idx="1" type="body"/>
          </p:nvPr>
        </p:nvSpPr>
        <p:spPr>
          <a:xfrm>
            <a:off x="451725" y="3384175"/>
            <a:ext cx="4256400" cy="20493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600"/>
              <a:t>Even though the </a:t>
            </a:r>
            <a:r>
              <a:rPr lang="en" sz="1600"/>
              <a:t>validation</a:t>
            </a:r>
            <a:r>
              <a:rPr lang="en" sz="1600"/>
              <a:t> and train loss are converging the results are not as expected.</a:t>
            </a:r>
            <a:endParaRPr sz="1600"/>
          </a:p>
        </p:txBody>
      </p:sp>
      <p:pic>
        <p:nvPicPr>
          <p:cNvPr id="176" name="Google Shape;176;p26"/>
          <p:cNvPicPr preferRelativeResize="0"/>
          <p:nvPr/>
        </p:nvPicPr>
        <p:blipFill>
          <a:blip r:embed="rId3">
            <a:alphaModFix/>
          </a:blip>
          <a:stretch>
            <a:fillRect/>
          </a:stretch>
        </p:blipFill>
        <p:spPr>
          <a:xfrm>
            <a:off x="637025" y="1393275"/>
            <a:ext cx="2756500" cy="1770100"/>
          </a:xfrm>
          <a:prstGeom prst="rect">
            <a:avLst/>
          </a:prstGeom>
          <a:noFill/>
          <a:ln cap="flat" cmpd="sng" w="9525">
            <a:solidFill>
              <a:srgbClr val="000000"/>
            </a:solidFill>
            <a:prstDash val="solid"/>
            <a:round/>
            <a:headEnd len="sm" w="sm" type="none"/>
            <a:tailEnd len="sm" w="sm" type="none"/>
          </a:ln>
        </p:spPr>
      </p:pic>
      <p:pic>
        <p:nvPicPr>
          <p:cNvPr id="177" name="Google Shape;177;p26"/>
          <p:cNvPicPr preferRelativeResize="0"/>
          <p:nvPr/>
        </p:nvPicPr>
        <p:blipFill>
          <a:blip r:embed="rId4">
            <a:alphaModFix/>
          </a:blip>
          <a:stretch>
            <a:fillRect/>
          </a:stretch>
        </p:blipFill>
        <p:spPr>
          <a:xfrm>
            <a:off x="3890275" y="1058225"/>
            <a:ext cx="2267238" cy="1832425"/>
          </a:xfrm>
          <a:prstGeom prst="rect">
            <a:avLst/>
          </a:prstGeom>
          <a:noFill/>
          <a:ln cap="flat" cmpd="sng" w="9525">
            <a:solidFill>
              <a:srgbClr val="000000"/>
            </a:solidFill>
            <a:prstDash val="solid"/>
            <a:round/>
            <a:headEnd len="sm" w="sm" type="none"/>
            <a:tailEnd len="sm" w="sm" type="none"/>
          </a:ln>
        </p:spPr>
      </p:pic>
      <p:pic>
        <p:nvPicPr>
          <p:cNvPr id="178" name="Google Shape;178;p26"/>
          <p:cNvPicPr preferRelativeResize="0"/>
          <p:nvPr/>
        </p:nvPicPr>
        <p:blipFill>
          <a:blip r:embed="rId5">
            <a:alphaModFix/>
          </a:blip>
          <a:stretch>
            <a:fillRect/>
          </a:stretch>
        </p:blipFill>
        <p:spPr>
          <a:xfrm>
            <a:off x="6589725" y="2890638"/>
            <a:ext cx="2134050" cy="1729198"/>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t>PSMNet results (colour experiment)</a:t>
            </a:r>
            <a:endParaRPr b="1" sz="1600"/>
          </a:p>
        </p:txBody>
      </p:sp>
      <p:pic>
        <p:nvPicPr>
          <p:cNvPr id="184" name="Google Shape;184;p27"/>
          <p:cNvPicPr preferRelativeResize="0"/>
          <p:nvPr/>
        </p:nvPicPr>
        <p:blipFill>
          <a:blip r:embed="rId3">
            <a:alphaModFix/>
          </a:blip>
          <a:stretch>
            <a:fillRect/>
          </a:stretch>
        </p:blipFill>
        <p:spPr>
          <a:xfrm>
            <a:off x="527300" y="1296625"/>
            <a:ext cx="2894163" cy="1898825"/>
          </a:xfrm>
          <a:prstGeom prst="rect">
            <a:avLst/>
          </a:prstGeom>
          <a:noFill/>
          <a:ln cap="flat" cmpd="sng" w="19050">
            <a:solidFill>
              <a:schemeClr val="dk2"/>
            </a:solidFill>
            <a:prstDash val="solid"/>
            <a:round/>
            <a:headEnd len="sm" w="sm" type="none"/>
            <a:tailEnd len="sm" w="sm" type="none"/>
          </a:ln>
        </p:spPr>
      </p:pic>
      <p:sp>
        <p:nvSpPr>
          <p:cNvPr id="185" name="Google Shape;185;p27"/>
          <p:cNvSpPr txBox="1"/>
          <p:nvPr>
            <p:ph idx="1" type="body"/>
          </p:nvPr>
        </p:nvSpPr>
        <p:spPr>
          <a:xfrm>
            <a:off x="311700" y="957500"/>
            <a:ext cx="1655400" cy="4551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1200"/>
              </a:spcAft>
              <a:buNone/>
            </a:pPr>
            <a:r>
              <a:rPr lang="en" sz="1400"/>
              <a:t>Loss graph</a:t>
            </a:r>
            <a:endParaRPr sz="1400"/>
          </a:p>
        </p:txBody>
      </p:sp>
      <p:sp>
        <p:nvSpPr>
          <p:cNvPr id="186" name="Google Shape;186;p27"/>
          <p:cNvSpPr txBox="1"/>
          <p:nvPr>
            <p:ph idx="1" type="body"/>
          </p:nvPr>
        </p:nvSpPr>
        <p:spPr>
          <a:xfrm>
            <a:off x="6381150" y="1393263"/>
            <a:ext cx="1655400" cy="4551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1200"/>
              </a:spcAft>
              <a:buNone/>
            </a:pPr>
            <a:r>
              <a:rPr lang="en" sz="1400"/>
              <a:t>Ground Truth</a:t>
            </a:r>
            <a:endParaRPr sz="1400"/>
          </a:p>
        </p:txBody>
      </p:sp>
      <p:sp>
        <p:nvSpPr>
          <p:cNvPr id="187" name="Google Shape;187;p27"/>
          <p:cNvSpPr txBox="1"/>
          <p:nvPr>
            <p:ph idx="1" type="body"/>
          </p:nvPr>
        </p:nvSpPr>
        <p:spPr>
          <a:xfrm>
            <a:off x="5049750" y="3384175"/>
            <a:ext cx="1655400" cy="4551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1200"/>
              </a:spcAft>
              <a:buNone/>
            </a:pPr>
            <a:r>
              <a:rPr lang="en" sz="1400"/>
              <a:t>Prediction</a:t>
            </a:r>
            <a:endParaRPr sz="1400"/>
          </a:p>
        </p:txBody>
      </p:sp>
      <p:sp>
        <p:nvSpPr>
          <p:cNvPr id="188" name="Google Shape;188;p27"/>
          <p:cNvSpPr txBox="1"/>
          <p:nvPr>
            <p:ph idx="1" type="body"/>
          </p:nvPr>
        </p:nvSpPr>
        <p:spPr>
          <a:xfrm>
            <a:off x="477225" y="3195450"/>
            <a:ext cx="4256400" cy="20493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600"/>
              <a:t>As we can see that the PSMNet model was able to predict  the shape and overall object but, we must do some fine tuning and it can perform better.</a:t>
            </a:r>
            <a:endParaRPr sz="1600"/>
          </a:p>
        </p:txBody>
      </p:sp>
      <p:pic>
        <p:nvPicPr>
          <p:cNvPr id="189" name="Google Shape;189;p27"/>
          <p:cNvPicPr preferRelativeResize="0"/>
          <p:nvPr/>
        </p:nvPicPr>
        <p:blipFill>
          <a:blip r:embed="rId4">
            <a:alphaModFix/>
          </a:blip>
          <a:stretch>
            <a:fillRect/>
          </a:stretch>
        </p:blipFill>
        <p:spPr>
          <a:xfrm>
            <a:off x="3976550" y="773057"/>
            <a:ext cx="2404601" cy="1898369"/>
          </a:xfrm>
          <a:prstGeom prst="rect">
            <a:avLst/>
          </a:prstGeom>
          <a:noFill/>
          <a:ln cap="flat" cmpd="sng" w="9525">
            <a:solidFill>
              <a:schemeClr val="dk2"/>
            </a:solidFill>
            <a:prstDash val="solid"/>
            <a:round/>
            <a:headEnd len="sm" w="sm" type="none"/>
            <a:tailEnd len="sm" w="sm" type="none"/>
          </a:ln>
        </p:spPr>
      </p:pic>
      <p:pic>
        <p:nvPicPr>
          <p:cNvPr id="190" name="Google Shape;190;p27"/>
          <p:cNvPicPr preferRelativeResize="0"/>
          <p:nvPr/>
        </p:nvPicPr>
        <p:blipFill>
          <a:blip r:embed="rId5">
            <a:alphaModFix/>
          </a:blip>
          <a:stretch>
            <a:fillRect/>
          </a:stretch>
        </p:blipFill>
        <p:spPr>
          <a:xfrm>
            <a:off x="6285575" y="2783325"/>
            <a:ext cx="2404599" cy="18983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idx="1" type="body"/>
          </p:nvPr>
        </p:nvSpPr>
        <p:spPr>
          <a:xfrm>
            <a:off x="356600" y="469100"/>
            <a:ext cx="8520600" cy="3692100"/>
          </a:xfrm>
          <a:prstGeom prst="rect">
            <a:avLst/>
          </a:prstGeom>
          <a:noFill/>
        </p:spPr>
        <p:txBody>
          <a:bodyPr anchorCtr="0" anchor="t" bIns="91425" lIns="91425" spcFirstLastPara="1" rIns="91425" wrap="square" tIns="91425">
            <a:normAutofit/>
          </a:bodyPr>
          <a:lstStyle/>
          <a:p>
            <a:pPr indent="0" lvl="0" marL="0" rtl="0" algn="just">
              <a:spcBef>
                <a:spcPts val="0"/>
              </a:spcBef>
              <a:spcAft>
                <a:spcPts val="0"/>
              </a:spcAft>
              <a:buNone/>
            </a:pPr>
            <a:r>
              <a:rPr b="1" lang="en" sz="1600"/>
              <a:t>Objective-2:</a:t>
            </a:r>
            <a:endParaRPr b="1" sz="1600"/>
          </a:p>
          <a:p>
            <a:pPr indent="0" lvl="0" marL="0" rtl="0" algn="just">
              <a:spcBef>
                <a:spcPts val="1200"/>
              </a:spcBef>
              <a:spcAft>
                <a:spcPts val="0"/>
              </a:spcAft>
              <a:buNone/>
            </a:pPr>
            <a:r>
              <a:rPr b="1" lang="en" sz="1600"/>
              <a:t>Calibration: </a:t>
            </a:r>
            <a:r>
              <a:rPr lang="en" sz="1600"/>
              <a:t>The results we get from the model are usually in phase maps. We have to convert them into a height map/ depth map. Hence we use some standard calibration methods to establish a relation between the 2 quantities. </a:t>
            </a:r>
            <a:endParaRPr b="1" sz="1600"/>
          </a:p>
          <a:p>
            <a:pPr indent="0" lvl="0" marL="0" rtl="0" algn="just">
              <a:spcBef>
                <a:spcPts val="1200"/>
              </a:spcBef>
              <a:spcAft>
                <a:spcPts val="0"/>
              </a:spcAft>
              <a:buNone/>
            </a:pPr>
            <a:r>
              <a:rPr b="1" lang="en" sz="1600"/>
              <a:t>Types of calibration</a:t>
            </a:r>
            <a:endParaRPr b="1" sz="1600"/>
          </a:p>
          <a:p>
            <a:pPr indent="0" lvl="0" marL="0" rtl="0" algn="just">
              <a:spcBef>
                <a:spcPts val="1200"/>
              </a:spcBef>
              <a:spcAft>
                <a:spcPts val="0"/>
              </a:spcAft>
              <a:buNone/>
            </a:pPr>
            <a:r>
              <a:rPr b="1" lang="en" sz="1600"/>
              <a:t>Linear method: </a:t>
            </a:r>
            <a:r>
              <a:rPr lang="en" sz="1600"/>
              <a:t>We assume the relationship between the phase and height is linearly varying. Since they are linear, a line would fit the points of (phase, height).</a:t>
            </a:r>
            <a:endParaRPr sz="1600"/>
          </a:p>
          <a:p>
            <a:pPr indent="0" lvl="0" marL="0" rtl="0" algn="just">
              <a:spcBef>
                <a:spcPts val="1200"/>
              </a:spcBef>
              <a:spcAft>
                <a:spcPts val="0"/>
              </a:spcAft>
              <a:buNone/>
            </a:pPr>
            <a:r>
              <a:t/>
            </a:r>
            <a:endParaRPr sz="1600">
              <a:highlight>
                <a:srgbClr val="FFFFFF"/>
              </a:highlight>
              <a:latin typeface="Times New Roman"/>
              <a:ea typeface="Times New Roman"/>
              <a:cs typeface="Times New Roman"/>
              <a:sym typeface="Times New Roman"/>
            </a:endParaRPr>
          </a:p>
          <a:p>
            <a:pPr indent="0" lvl="0" marL="0" rtl="0" algn="just">
              <a:spcBef>
                <a:spcPts val="1200"/>
              </a:spcBef>
              <a:spcAft>
                <a:spcPts val="1200"/>
              </a:spcAft>
              <a:buNone/>
            </a:pPr>
            <a:r>
              <a:t/>
            </a:r>
            <a:endParaRPr sz="1200">
              <a:highlight>
                <a:srgbClr val="FFFFFF"/>
              </a:highlight>
              <a:latin typeface="Times New Roman"/>
              <a:ea typeface="Times New Roman"/>
              <a:cs typeface="Times New Roman"/>
              <a:sym typeface="Times New Roman"/>
            </a:endParaRPr>
          </a:p>
        </p:txBody>
      </p:sp>
      <p:sp>
        <p:nvSpPr>
          <p:cNvPr id="196" name="Google Shape;196;p28"/>
          <p:cNvSpPr txBox="1"/>
          <p:nvPr/>
        </p:nvSpPr>
        <p:spPr>
          <a:xfrm>
            <a:off x="311700" y="3432950"/>
            <a:ext cx="8520600" cy="9561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None/>
            </a:pPr>
            <a:r>
              <a:rPr b="1" lang="en" sz="1600">
                <a:latin typeface="Old Standard TT"/>
                <a:ea typeface="Old Standard TT"/>
                <a:cs typeface="Old Standard TT"/>
                <a:sym typeface="Old Standard TT"/>
              </a:rPr>
              <a:t>Inverse Phase-height calibration:</a:t>
            </a:r>
            <a:r>
              <a:rPr lang="en" sz="1600">
                <a:latin typeface="Old Standard TT"/>
                <a:ea typeface="Old Standard TT"/>
                <a:cs typeface="Old Standard TT"/>
                <a:sym typeface="Old Standard TT"/>
              </a:rPr>
              <a:t> We assume that the relationship between phase and height is as follows-</a:t>
            </a:r>
            <a:endParaRPr sz="1600">
              <a:latin typeface="Old Standard TT"/>
              <a:ea typeface="Old Standard TT"/>
              <a:cs typeface="Old Standard TT"/>
              <a:sym typeface="Old Standard TT"/>
            </a:endParaRPr>
          </a:p>
        </p:txBody>
      </p:sp>
      <p:pic>
        <p:nvPicPr>
          <p:cNvPr id="197" name="Google Shape;197;p28"/>
          <p:cNvPicPr preferRelativeResize="0"/>
          <p:nvPr/>
        </p:nvPicPr>
        <p:blipFill>
          <a:blip r:embed="rId3">
            <a:alphaModFix/>
          </a:blip>
          <a:stretch>
            <a:fillRect/>
          </a:stretch>
        </p:blipFill>
        <p:spPr>
          <a:xfrm>
            <a:off x="2944875" y="4009200"/>
            <a:ext cx="3030701" cy="604750"/>
          </a:xfrm>
          <a:prstGeom prst="rect">
            <a:avLst/>
          </a:prstGeom>
          <a:noFill/>
          <a:ln cap="flat" cmpd="sng" w="9525">
            <a:solidFill>
              <a:schemeClr val="dk2"/>
            </a:solidFill>
            <a:prstDash val="solid"/>
            <a:round/>
            <a:headEnd len="sm" w="sm" type="none"/>
            <a:tailEnd len="sm" w="sm" type="none"/>
          </a:ln>
        </p:spPr>
      </p:pic>
      <p:pic>
        <p:nvPicPr>
          <p:cNvPr id="198" name="Google Shape;198;p28"/>
          <p:cNvPicPr preferRelativeResize="0"/>
          <p:nvPr/>
        </p:nvPicPr>
        <p:blipFill>
          <a:blip r:embed="rId4">
            <a:alphaModFix/>
          </a:blip>
          <a:stretch>
            <a:fillRect/>
          </a:stretch>
        </p:blipFill>
        <p:spPr>
          <a:xfrm>
            <a:off x="3336599" y="3003825"/>
            <a:ext cx="2247260" cy="6047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nvSpPr>
        <p:spPr>
          <a:xfrm>
            <a:off x="315900" y="400950"/>
            <a:ext cx="8115000" cy="2960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600">
                <a:latin typeface="Old Standard TT"/>
                <a:ea typeface="Old Standard TT"/>
                <a:cs typeface="Old Standard TT"/>
                <a:sym typeface="Old Standard TT"/>
              </a:rPr>
              <a:t>Governance Equation:</a:t>
            </a:r>
            <a:r>
              <a:rPr lang="en" sz="1600">
                <a:latin typeface="Old Standard TT"/>
                <a:ea typeface="Old Standard TT"/>
                <a:cs typeface="Old Standard TT"/>
                <a:sym typeface="Old Standard TT"/>
              </a:rPr>
              <a:t> Based on experimentation and analysis, a relationship between phase and height is established as follows-</a:t>
            </a:r>
            <a:endParaRPr sz="1600">
              <a:latin typeface="Old Standard TT"/>
              <a:ea typeface="Old Standard TT"/>
              <a:cs typeface="Old Standard TT"/>
              <a:sym typeface="Old Standard TT"/>
            </a:endParaRPr>
          </a:p>
          <a:p>
            <a:pPr indent="0" lvl="0" marL="0" rtl="0" algn="just">
              <a:lnSpc>
                <a:spcPct val="115000"/>
              </a:lnSpc>
              <a:spcBef>
                <a:spcPts val="1200"/>
              </a:spcBef>
              <a:spcAft>
                <a:spcPts val="0"/>
              </a:spcAft>
              <a:buNone/>
            </a:pPr>
            <a:r>
              <a:t/>
            </a:r>
            <a:endParaRPr sz="1600">
              <a:latin typeface="Old Standard TT"/>
              <a:ea typeface="Old Standard TT"/>
              <a:cs typeface="Old Standard TT"/>
              <a:sym typeface="Old Standard TT"/>
            </a:endParaRPr>
          </a:p>
          <a:p>
            <a:pPr indent="0" lvl="0" marL="0" rtl="0" algn="just">
              <a:lnSpc>
                <a:spcPct val="115000"/>
              </a:lnSpc>
              <a:spcBef>
                <a:spcPts val="1200"/>
              </a:spcBef>
              <a:spcAft>
                <a:spcPts val="0"/>
              </a:spcAft>
              <a:buNone/>
            </a:pPr>
            <a:r>
              <a:t/>
            </a:r>
            <a:endParaRPr sz="1600">
              <a:latin typeface="Old Standard TT"/>
              <a:ea typeface="Old Standard TT"/>
              <a:cs typeface="Old Standard TT"/>
              <a:sym typeface="Old Standard TT"/>
            </a:endParaRPr>
          </a:p>
          <a:p>
            <a:pPr indent="0" lvl="0" marL="0" rtl="0" algn="just">
              <a:lnSpc>
                <a:spcPct val="115000"/>
              </a:lnSpc>
              <a:spcBef>
                <a:spcPts val="1200"/>
              </a:spcBef>
              <a:spcAft>
                <a:spcPts val="0"/>
              </a:spcAft>
              <a:buNone/>
            </a:pPr>
            <a:r>
              <a:t/>
            </a:r>
            <a:endParaRPr sz="1600">
              <a:latin typeface="Old Standard TT"/>
              <a:ea typeface="Old Standard TT"/>
              <a:cs typeface="Old Standard TT"/>
              <a:sym typeface="Old Standard TT"/>
            </a:endParaRPr>
          </a:p>
          <a:p>
            <a:pPr indent="0" lvl="0" marL="0" rtl="0" algn="just">
              <a:lnSpc>
                <a:spcPct val="115000"/>
              </a:lnSpc>
              <a:spcBef>
                <a:spcPts val="1200"/>
              </a:spcBef>
              <a:spcAft>
                <a:spcPts val="1200"/>
              </a:spcAft>
              <a:buNone/>
            </a:pPr>
            <a:r>
              <a:rPr b="1" lang="en" sz="1600">
                <a:latin typeface="Old Standard TT"/>
                <a:ea typeface="Old Standard TT"/>
                <a:cs typeface="Old Standard TT"/>
                <a:sym typeface="Old Standard TT"/>
              </a:rPr>
              <a:t>Polynomial calibration:</a:t>
            </a:r>
            <a:r>
              <a:rPr lang="en" sz="1600">
                <a:latin typeface="Old Standard TT"/>
                <a:ea typeface="Old Standard TT"/>
                <a:cs typeface="Old Standard TT"/>
                <a:sym typeface="Old Standard TT"/>
              </a:rPr>
              <a:t> Height is represented as a function of the phase where this function is usually polynomial.</a:t>
            </a:r>
            <a:endParaRPr sz="1600">
              <a:latin typeface="Old Standard TT"/>
              <a:ea typeface="Old Standard TT"/>
              <a:cs typeface="Old Standard TT"/>
              <a:sym typeface="Old Standard TT"/>
            </a:endParaRPr>
          </a:p>
        </p:txBody>
      </p:sp>
      <p:pic>
        <p:nvPicPr>
          <p:cNvPr id="204" name="Google Shape;204;p29"/>
          <p:cNvPicPr preferRelativeResize="0"/>
          <p:nvPr/>
        </p:nvPicPr>
        <p:blipFill>
          <a:blip r:embed="rId3">
            <a:alphaModFix/>
          </a:blip>
          <a:stretch>
            <a:fillRect/>
          </a:stretch>
        </p:blipFill>
        <p:spPr>
          <a:xfrm>
            <a:off x="1676400" y="1538250"/>
            <a:ext cx="5791200" cy="685800"/>
          </a:xfrm>
          <a:prstGeom prst="rect">
            <a:avLst/>
          </a:prstGeom>
          <a:noFill/>
          <a:ln cap="flat" cmpd="sng" w="9525">
            <a:solidFill>
              <a:schemeClr val="dk2"/>
            </a:solidFill>
            <a:prstDash val="solid"/>
            <a:round/>
            <a:headEnd len="sm" w="sm" type="none"/>
            <a:tailEnd len="sm" w="sm" type="none"/>
          </a:ln>
        </p:spPr>
      </p:pic>
      <p:pic>
        <p:nvPicPr>
          <p:cNvPr id="205" name="Google Shape;205;p29"/>
          <p:cNvPicPr preferRelativeResize="0"/>
          <p:nvPr/>
        </p:nvPicPr>
        <p:blipFill>
          <a:blip r:embed="rId4">
            <a:alphaModFix/>
          </a:blip>
          <a:stretch>
            <a:fillRect/>
          </a:stretch>
        </p:blipFill>
        <p:spPr>
          <a:xfrm>
            <a:off x="2971975" y="3505075"/>
            <a:ext cx="3200050" cy="8152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idx="1" type="body"/>
          </p:nvPr>
        </p:nvSpPr>
        <p:spPr>
          <a:xfrm>
            <a:off x="311700" y="693550"/>
            <a:ext cx="8520600" cy="1155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600"/>
              <a:t>We have used wooden block objects of 3 sizes for fitting the above curve. And 3 objects for testing the methods.</a:t>
            </a:r>
            <a:endParaRPr sz="1600"/>
          </a:p>
        </p:txBody>
      </p:sp>
      <p:sp>
        <p:nvSpPr>
          <p:cNvPr id="211" name="Google Shape;211;p30"/>
          <p:cNvSpPr txBox="1"/>
          <p:nvPr>
            <p:ph idx="1" type="body"/>
          </p:nvPr>
        </p:nvSpPr>
        <p:spPr>
          <a:xfrm>
            <a:off x="311700" y="3737575"/>
            <a:ext cx="8520600" cy="1155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600"/>
              <a:t>Fitting objects sizes:</a:t>
            </a:r>
            <a:r>
              <a:rPr lang="en" sz="1600"/>
              <a:t> 22.5mm,42mm and 56mm </a:t>
            </a:r>
            <a:endParaRPr sz="1600"/>
          </a:p>
          <a:p>
            <a:pPr indent="0" lvl="0" marL="0" rtl="0" algn="just">
              <a:spcBef>
                <a:spcPts val="1200"/>
              </a:spcBef>
              <a:spcAft>
                <a:spcPts val="1200"/>
              </a:spcAft>
              <a:buNone/>
            </a:pPr>
            <a:r>
              <a:rPr b="1" lang="en" sz="1600"/>
              <a:t>Validating objects size:</a:t>
            </a:r>
            <a:r>
              <a:rPr lang="en" sz="1600"/>
              <a:t> 45mm and 2 objects with variable height.</a:t>
            </a:r>
            <a:endParaRPr sz="1600"/>
          </a:p>
        </p:txBody>
      </p:sp>
      <p:pic>
        <p:nvPicPr>
          <p:cNvPr id="212" name="Google Shape;212;p30"/>
          <p:cNvPicPr preferRelativeResize="0"/>
          <p:nvPr/>
        </p:nvPicPr>
        <p:blipFill>
          <a:blip r:embed="rId3">
            <a:alphaModFix/>
          </a:blip>
          <a:stretch>
            <a:fillRect/>
          </a:stretch>
        </p:blipFill>
        <p:spPr>
          <a:xfrm>
            <a:off x="2826400" y="1380825"/>
            <a:ext cx="2637299" cy="1977974"/>
          </a:xfrm>
          <a:prstGeom prst="rect">
            <a:avLst/>
          </a:prstGeom>
          <a:noFill/>
          <a:ln cap="flat" cmpd="sng" w="19050">
            <a:solidFill>
              <a:srgbClr val="000000"/>
            </a:solidFill>
            <a:prstDash val="solid"/>
            <a:round/>
            <a:headEnd len="sm" w="sm" type="none"/>
            <a:tailEnd len="sm" w="sm" type="none"/>
          </a:ln>
        </p:spPr>
      </p:pic>
      <p:sp>
        <p:nvSpPr>
          <p:cNvPr id="213" name="Google Shape;213;p30"/>
          <p:cNvSpPr txBox="1"/>
          <p:nvPr/>
        </p:nvSpPr>
        <p:spPr>
          <a:xfrm>
            <a:off x="2826400" y="3358800"/>
            <a:ext cx="620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ld Standard TT"/>
                <a:ea typeface="Old Standard TT"/>
                <a:cs typeface="Old Standard TT"/>
                <a:sym typeface="Old Standard TT"/>
              </a:rPr>
              <a:t>Fig 9: </a:t>
            </a:r>
            <a:r>
              <a:rPr lang="en" sz="1100">
                <a:solidFill>
                  <a:schemeClr val="dk1"/>
                </a:solidFill>
                <a:latin typeface="Old Standard TT"/>
                <a:ea typeface="Old Standard TT"/>
                <a:cs typeface="Old Standard TT"/>
                <a:sym typeface="Old Standard TT"/>
              </a:rPr>
              <a:t>objects used for calibration</a:t>
            </a:r>
            <a:endParaRPr sz="1100">
              <a:solidFill>
                <a:schemeClr val="dk1"/>
              </a:solidFill>
              <a:latin typeface="Old Standard TT"/>
              <a:ea typeface="Old Standard TT"/>
              <a:cs typeface="Old Standard TT"/>
              <a:sym typeface="Old Standard T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idx="1" type="body"/>
          </p:nvPr>
        </p:nvSpPr>
        <p:spPr>
          <a:xfrm>
            <a:off x="311700" y="461700"/>
            <a:ext cx="8520600" cy="4107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b="1" lang="en" sz="1600"/>
              <a:t>Calibration Results: </a:t>
            </a:r>
            <a:r>
              <a:rPr lang="en" sz="1600"/>
              <a:t>After implementing all the above calibration methods we were able to find the height map from phase map. Ground truth height of this object is 45mm. </a:t>
            </a:r>
            <a:endParaRPr sz="1600"/>
          </a:p>
        </p:txBody>
      </p:sp>
      <p:pic>
        <p:nvPicPr>
          <p:cNvPr id="219" name="Google Shape;219;p31"/>
          <p:cNvPicPr preferRelativeResize="0"/>
          <p:nvPr/>
        </p:nvPicPr>
        <p:blipFill>
          <a:blip r:embed="rId3">
            <a:alphaModFix/>
          </a:blip>
          <a:stretch>
            <a:fillRect/>
          </a:stretch>
        </p:blipFill>
        <p:spPr>
          <a:xfrm>
            <a:off x="1091069" y="1717200"/>
            <a:ext cx="3283424" cy="2399625"/>
          </a:xfrm>
          <a:prstGeom prst="rect">
            <a:avLst/>
          </a:prstGeom>
          <a:noFill/>
          <a:ln cap="flat" cmpd="sng" w="9525">
            <a:solidFill>
              <a:schemeClr val="dk2"/>
            </a:solidFill>
            <a:prstDash val="solid"/>
            <a:round/>
            <a:headEnd len="sm" w="sm" type="none"/>
            <a:tailEnd len="sm" w="sm" type="none"/>
          </a:ln>
        </p:spPr>
      </p:pic>
      <p:pic>
        <p:nvPicPr>
          <p:cNvPr id="220" name="Google Shape;220;p31"/>
          <p:cNvPicPr preferRelativeResize="0"/>
          <p:nvPr/>
        </p:nvPicPr>
        <p:blipFill>
          <a:blip r:embed="rId4">
            <a:alphaModFix/>
          </a:blip>
          <a:stretch>
            <a:fillRect/>
          </a:stretch>
        </p:blipFill>
        <p:spPr>
          <a:xfrm>
            <a:off x="4750933" y="1717200"/>
            <a:ext cx="3436367" cy="2399625"/>
          </a:xfrm>
          <a:prstGeom prst="rect">
            <a:avLst/>
          </a:prstGeom>
          <a:noFill/>
          <a:ln cap="flat" cmpd="sng" w="9525">
            <a:solidFill>
              <a:srgbClr val="000000"/>
            </a:solidFill>
            <a:prstDash val="solid"/>
            <a:round/>
            <a:headEnd len="sm" w="sm" type="none"/>
            <a:tailEnd len="sm" w="sm" type="none"/>
          </a:ln>
        </p:spPr>
      </p:pic>
      <p:sp>
        <p:nvSpPr>
          <p:cNvPr id="221" name="Google Shape;221;p31"/>
          <p:cNvSpPr txBox="1"/>
          <p:nvPr/>
        </p:nvSpPr>
        <p:spPr>
          <a:xfrm>
            <a:off x="1643925" y="4214700"/>
            <a:ext cx="620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ld Standard TT"/>
                <a:ea typeface="Old Standard TT"/>
                <a:cs typeface="Old Standard TT"/>
                <a:sym typeface="Old Standard TT"/>
              </a:rPr>
              <a:t>Fig 10: </a:t>
            </a:r>
            <a:r>
              <a:rPr lang="en" sz="1100">
                <a:solidFill>
                  <a:schemeClr val="dk1"/>
                </a:solidFill>
                <a:latin typeface="Old Standard TT"/>
                <a:ea typeface="Old Standard TT"/>
                <a:cs typeface="Old Standard TT"/>
                <a:sym typeface="Old Standard TT"/>
              </a:rPr>
              <a:t>(a)Phase map(b)Resultant height map from 2nd-degree polynomial calibration</a:t>
            </a:r>
            <a:endParaRPr sz="1100">
              <a:latin typeface="Old Standard TT"/>
              <a:ea typeface="Old Standard TT"/>
              <a:cs typeface="Old Standard TT"/>
              <a:sym typeface="Old Standard T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idx="1" type="body"/>
          </p:nvPr>
        </p:nvSpPr>
        <p:spPr>
          <a:xfrm>
            <a:off x="311700" y="1908225"/>
            <a:ext cx="5553600" cy="2616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600"/>
              <a:t>Fringe Patterns and Deformed Fringe Patterns:</a:t>
            </a:r>
            <a:endParaRPr b="1" sz="1600"/>
          </a:p>
          <a:p>
            <a:pPr indent="-330200" lvl="0" marL="457200" rtl="0" algn="just">
              <a:spcBef>
                <a:spcPts val="1200"/>
              </a:spcBef>
              <a:spcAft>
                <a:spcPts val="0"/>
              </a:spcAft>
              <a:buSzPts val="1600"/>
              <a:buChar char="●"/>
            </a:pPr>
            <a:r>
              <a:rPr lang="en" sz="1600"/>
              <a:t>Fringe </a:t>
            </a:r>
            <a:r>
              <a:rPr lang="en" sz="1600"/>
              <a:t>patterns</a:t>
            </a:r>
            <a:r>
              <a:rPr lang="en" sz="1600"/>
              <a:t> are bands of </a:t>
            </a:r>
            <a:r>
              <a:rPr lang="en" sz="1600"/>
              <a:t>contrasting</a:t>
            </a:r>
            <a:r>
              <a:rPr lang="en" sz="1600"/>
              <a:t> </a:t>
            </a:r>
            <a:r>
              <a:rPr lang="en" sz="1600"/>
              <a:t>brightness</a:t>
            </a:r>
            <a:r>
              <a:rPr lang="en" sz="1600"/>
              <a:t> and darkness produced by </a:t>
            </a:r>
            <a:r>
              <a:rPr lang="en" sz="1600"/>
              <a:t>interference</a:t>
            </a:r>
            <a:r>
              <a:rPr lang="en" sz="1600"/>
              <a:t> or diffraction of radiation.</a:t>
            </a:r>
            <a:endParaRPr sz="1600"/>
          </a:p>
          <a:p>
            <a:pPr indent="-330200" lvl="0" marL="457200" rtl="0" algn="just">
              <a:spcBef>
                <a:spcPts val="0"/>
              </a:spcBef>
              <a:spcAft>
                <a:spcPts val="0"/>
              </a:spcAft>
              <a:buSzPts val="1600"/>
              <a:buChar char="●"/>
            </a:pPr>
            <a:r>
              <a:rPr lang="en" sz="1600"/>
              <a:t>Deformed fringes are observed when fringes are projected onto an object. The height information of the object is stored as the phase shift of fringes.</a:t>
            </a:r>
            <a:endParaRPr sz="1600"/>
          </a:p>
        </p:txBody>
      </p:sp>
      <p:sp>
        <p:nvSpPr>
          <p:cNvPr id="67" name="Google Shape;67;p14"/>
          <p:cNvSpPr txBox="1"/>
          <p:nvPr/>
        </p:nvSpPr>
        <p:spPr>
          <a:xfrm>
            <a:off x="7155513" y="1848425"/>
            <a:ext cx="40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ld Standard TT"/>
                <a:ea typeface="Old Standard TT"/>
                <a:cs typeface="Old Standard TT"/>
                <a:sym typeface="Old Standard TT"/>
              </a:rPr>
              <a:t>(a)</a:t>
            </a:r>
            <a:endParaRPr sz="1100">
              <a:latin typeface="Old Standard TT"/>
              <a:ea typeface="Old Standard TT"/>
              <a:cs typeface="Old Standard TT"/>
              <a:sym typeface="Old Standard TT"/>
            </a:endParaRPr>
          </a:p>
        </p:txBody>
      </p:sp>
      <p:sp>
        <p:nvSpPr>
          <p:cNvPr id="68" name="Google Shape;68;p14"/>
          <p:cNvSpPr txBox="1"/>
          <p:nvPr/>
        </p:nvSpPr>
        <p:spPr>
          <a:xfrm>
            <a:off x="7155513" y="3697900"/>
            <a:ext cx="40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ld Standard TT"/>
                <a:ea typeface="Old Standard TT"/>
                <a:cs typeface="Old Standard TT"/>
                <a:sym typeface="Old Standard TT"/>
              </a:rPr>
              <a:t>(b)</a:t>
            </a:r>
            <a:endParaRPr sz="1100">
              <a:latin typeface="Old Standard TT"/>
              <a:ea typeface="Old Standard TT"/>
              <a:cs typeface="Old Standard TT"/>
              <a:sym typeface="Old Standard TT"/>
            </a:endParaRPr>
          </a:p>
        </p:txBody>
      </p:sp>
      <p:sp>
        <p:nvSpPr>
          <p:cNvPr id="69" name="Google Shape;69;p14"/>
          <p:cNvSpPr txBox="1"/>
          <p:nvPr/>
        </p:nvSpPr>
        <p:spPr>
          <a:xfrm>
            <a:off x="6288875" y="4363000"/>
            <a:ext cx="2733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ld Standard TT"/>
                <a:ea typeface="Old Standard TT"/>
                <a:cs typeface="Old Standard TT"/>
                <a:sym typeface="Old Standard TT"/>
              </a:rPr>
              <a:t>Fig 1:(a)Linear Fringe Pattern</a:t>
            </a:r>
            <a:endParaRPr sz="1100">
              <a:latin typeface="Old Standard TT"/>
              <a:ea typeface="Old Standard TT"/>
              <a:cs typeface="Old Standard TT"/>
              <a:sym typeface="Old Standard TT"/>
            </a:endParaRPr>
          </a:p>
          <a:p>
            <a:pPr indent="0" lvl="0" marL="0" rtl="0" algn="l">
              <a:spcBef>
                <a:spcPts val="0"/>
              </a:spcBef>
              <a:spcAft>
                <a:spcPts val="0"/>
              </a:spcAft>
              <a:buNone/>
            </a:pPr>
            <a:r>
              <a:rPr lang="en" sz="1100">
                <a:latin typeface="Old Standard TT"/>
                <a:ea typeface="Old Standard TT"/>
                <a:cs typeface="Old Standard TT"/>
                <a:sym typeface="Old Standard TT"/>
              </a:rPr>
              <a:t>         </a:t>
            </a:r>
            <a:r>
              <a:rPr lang="en" sz="1100">
                <a:latin typeface="Old Standard TT"/>
                <a:ea typeface="Old Standard TT"/>
                <a:cs typeface="Old Standard TT"/>
                <a:sym typeface="Old Standard TT"/>
              </a:rPr>
              <a:t>(b)</a:t>
            </a:r>
            <a:r>
              <a:rPr lang="en" sz="1100">
                <a:latin typeface="Old Standard TT"/>
                <a:ea typeface="Old Standard TT"/>
                <a:cs typeface="Old Standard TT"/>
                <a:sym typeface="Old Standard TT"/>
              </a:rPr>
              <a:t>Deformed Fringe Pattern</a:t>
            </a:r>
            <a:endParaRPr sz="1100">
              <a:latin typeface="Old Standard TT"/>
              <a:ea typeface="Old Standard TT"/>
              <a:cs typeface="Old Standard TT"/>
              <a:sym typeface="Old Standard TT"/>
            </a:endParaRPr>
          </a:p>
        </p:txBody>
      </p:sp>
      <p:sp>
        <p:nvSpPr>
          <p:cNvPr id="70" name="Google Shape;70;p14"/>
          <p:cNvSpPr txBox="1"/>
          <p:nvPr>
            <p:ph idx="1" type="body"/>
          </p:nvPr>
        </p:nvSpPr>
        <p:spPr>
          <a:xfrm>
            <a:off x="311700" y="411675"/>
            <a:ext cx="5553600" cy="1548600"/>
          </a:xfrm>
          <a:prstGeom prst="rect">
            <a:avLst/>
          </a:prstGeom>
        </p:spPr>
        <p:txBody>
          <a:bodyPr anchorCtr="0" anchor="t" bIns="91425" lIns="91425" spcFirstLastPara="1" rIns="91425" wrap="square" tIns="91425">
            <a:normAutofit/>
          </a:bodyPr>
          <a:lstStyle/>
          <a:p>
            <a:pPr indent="0" lvl="0" marL="0" rtl="0" algn="just">
              <a:spcBef>
                <a:spcPts val="1200"/>
              </a:spcBef>
              <a:spcAft>
                <a:spcPts val="1200"/>
              </a:spcAft>
              <a:buClr>
                <a:schemeClr val="dk1"/>
              </a:buClr>
              <a:buSzPts val="1100"/>
              <a:buFont typeface="Arial"/>
              <a:buNone/>
            </a:pPr>
            <a:r>
              <a:rPr lang="en" sz="1600"/>
              <a:t>A </a:t>
            </a:r>
            <a:r>
              <a:rPr lang="en" sz="1600"/>
              <a:t>widely</a:t>
            </a:r>
            <a:r>
              <a:rPr lang="en" sz="1600"/>
              <a:t> used technique for 3D profiling is </a:t>
            </a:r>
            <a:r>
              <a:rPr b="1" lang="en" sz="1600"/>
              <a:t>Fringe Projection Profilometry. </a:t>
            </a:r>
            <a:r>
              <a:rPr lang="en" sz="1600"/>
              <a:t>This method operates in a non-</a:t>
            </a:r>
            <a:r>
              <a:rPr lang="en" sz="1600"/>
              <a:t>contact</a:t>
            </a:r>
            <a:r>
              <a:rPr lang="en" sz="1600"/>
              <a:t> manner which can produce high resolution images. This </a:t>
            </a:r>
            <a:r>
              <a:rPr lang="en" sz="1600"/>
              <a:t>method</a:t>
            </a:r>
            <a:r>
              <a:rPr lang="en" sz="1600"/>
              <a:t> makes use of fringe projections.</a:t>
            </a:r>
            <a:endParaRPr sz="1600"/>
          </a:p>
        </p:txBody>
      </p:sp>
      <p:pic>
        <p:nvPicPr>
          <p:cNvPr id="71" name="Google Shape;71;p14"/>
          <p:cNvPicPr preferRelativeResize="0"/>
          <p:nvPr/>
        </p:nvPicPr>
        <p:blipFill>
          <a:blip r:embed="rId3">
            <a:alphaModFix/>
          </a:blip>
          <a:stretch>
            <a:fillRect/>
          </a:stretch>
        </p:blipFill>
        <p:spPr>
          <a:xfrm>
            <a:off x="6523725" y="2481225"/>
            <a:ext cx="1665307" cy="1248976"/>
          </a:xfrm>
          <a:prstGeom prst="rect">
            <a:avLst/>
          </a:prstGeom>
          <a:noFill/>
          <a:ln cap="flat" cmpd="sng" w="9525">
            <a:solidFill>
              <a:schemeClr val="dk1"/>
            </a:solidFill>
            <a:prstDash val="solid"/>
            <a:round/>
            <a:headEnd len="sm" w="sm" type="none"/>
            <a:tailEnd len="sm" w="sm" type="none"/>
          </a:ln>
        </p:spPr>
      </p:pic>
      <p:pic>
        <p:nvPicPr>
          <p:cNvPr id="72" name="Google Shape;72;p14"/>
          <p:cNvPicPr preferRelativeResize="0"/>
          <p:nvPr/>
        </p:nvPicPr>
        <p:blipFill>
          <a:blip r:embed="rId4">
            <a:alphaModFix/>
          </a:blip>
          <a:stretch>
            <a:fillRect/>
          </a:stretch>
        </p:blipFill>
        <p:spPr>
          <a:xfrm>
            <a:off x="6523725" y="599438"/>
            <a:ext cx="1665301" cy="124897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graphicFrame>
        <p:nvGraphicFramePr>
          <p:cNvPr id="226" name="Google Shape;226;p32"/>
          <p:cNvGraphicFramePr/>
          <p:nvPr/>
        </p:nvGraphicFramePr>
        <p:xfrm>
          <a:off x="649725" y="2153475"/>
          <a:ext cx="3000000" cy="3000000"/>
        </p:xfrm>
        <a:graphic>
          <a:graphicData uri="http://schemas.openxmlformats.org/drawingml/2006/table">
            <a:tbl>
              <a:tblPr>
                <a:noFill/>
                <a:tableStyleId>{2681D968-5C45-4F3D-8C70-88B3D1151728}</a:tableStyleId>
              </a:tblPr>
              <a:tblGrid>
                <a:gridCol w="1342800"/>
                <a:gridCol w="822100"/>
                <a:gridCol w="1044250"/>
                <a:gridCol w="1197025"/>
                <a:gridCol w="1184325"/>
                <a:gridCol w="1133400"/>
                <a:gridCol w="1120650"/>
              </a:tblGrid>
              <a:tr h="907450">
                <a:tc>
                  <a:txBody>
                    <a:bodyPr/>
                    <a:lstStyle/>
                    <a:p>
                      <a:pPr indent="0" lvl="0" marL="0" rtl="0" algn="l">
                        <a:spcBef>
                          <a:spcPts val="0"/>
                        </a:spcBef>
                        <a:spcAft>
                          <a:spcPts val="0"/>
                        </a:spcAft>
                        <a:buNone/>
                      </a:pPr>
                      <a:r>
                        <a:rPr lang="en" sz="1600">
                          <a:latin typeface="Old Standard TT"/>
                          <a:ea typeface="Old Standard TT"/>
                          <a:cs typeface="Old Standard TT"/>
                          <a:sym typeface="Old Standard TT"/>
                        </a:rPr>
                        <a:t>Method Used</a:t>
                      </a:r>
                      <a:endParaRPr sz="1600">
                        <a:latin typeface="Old Standard TT"/>
                        <a:ea typeface="Old Standard TT"/>
                        <a:cs typeface="Old Standard TT"/>
                        <a:sym typeface="Old Standard TT"/>
                      </a:endParaRPr>
                    </a:p>
                  </a:txBody>
                  <a:tcPr marT="63500" marB="63500" marR="63500" marL="63500"/>
                </a:tc>
                <a:tc>
                  <a:txBody>
                    <a:bodyPr/>
                    <a:lstStyle/>
                    <a:p>
                      <a:pPr indent="0" lvl="0" marL="0" rtl="0" algn="l">
                        <a:spcBef>
                          <a:spcPts val="0"/>
                        </a:spcBef>
                        <a:spcAft>
                          <a:spcPts val="0"/>
                        </a:spcAft>
                        <a:buNone/>
                      </a:pPr>
                      <a:r>
                        <a:rPr lang="en" sz="1600">
                          <a:latin typeface="Old Standard TT"/>
                          <a:ea typeface="Old Standard TT"/>
                          <a:cs typeface="Old Standard TT"/>
                          <a:sym typeface="Old Standard TT"/>
                        </a:rPr>
                        <a:t>Linear Method</a:t>
                      </a:r>
                      <a:endParaRPr sz="1600">
                        <a:latin typeface="Old Standard TT"/>
                        <a:ea typeface="Old Standard TT"/>
                        <a:cs typeface="Old Standard TT"/>
                        <a:sym typeface="Old Standard TT"/>
                      </a:endParaRPr>
                    </a:p>
                  </a:txBody>
                  <a:tcPr marT="63500" marB="63500" marR="63500" marL="63500"/>
                </a:tc>
                <a:tc>
                  <a:txBody>
                    <a:bodyPr/>
                    <a:lstStyle/>
                    <a:p>
                      <a:pPr indent="0" lvl="0" marL="0" rtl="0" algn="l">
                        <a:spcBef>
                          <a:spcPts val="0"/>
                        </a:spcBef>
                        <a:spcAft>
                          <a:spcPts val="0"/>
                        </a:spcAft>
                        <a:buNone/>
                      </a:pPr>
                      <a:r>
                        <a:rPr lang="en" sz="1600">
                          <a:latin typeface="Old Standard TT"/>
                          <a:ea typeface="Old Standard TT"/>
                          <a:cs typeface="Old Standard TT"/>
                          <a:sym typeface="Old Standard TT"/>
                        </a:rPr>
                        <a:t>Inverse Method</a:t>
                      </a:r>
                      <a:endParaRPr sz="1600">
                        <a:latin typeface="Old Standard TT"/>
                        <a:ea typeface="Old Standard TT"/>
                        <a:cs typeface="Old Standard TT"/>
                        <a:sym typeface="Old Standard TT"/>
                      </a:endParaRPr>
                    </a:p>
                  </a:txBody>
                  <a:tcPr marT="63500" marB="63500" marR="63500" marL="63500"/>
                </a:tc>
                <a:tc>
                  <a:txBody>
                    <a:bodyPr/>
                    <a:lstStyle/>
                    <a:p>
                      <a:pPr indent="0" lvl="0" marL="0" rtl="0" algn="l">
                        <a:spcBef>
                          <a:spcPts val="0"/>
                        </a:spcBef>
                        <a:spcAft>
                          <a:spcPts val="0"/>
                        </a:spcAft>
                        <a:buNone/>
                      </a:pPr>
                      <a:r>
                        <a:rPr lang="en" sz="1600">
                          <a:latin typeface="Old Standard TT"/>
                          <a:ea typeface="Old Standard TT"/>
                          <a:cs typeface="Old Standard TT"/>
                          <a:sym typeface="Old Standard TT"/>
                        </a:rPr>
                        <a:t>Governance Eq.</a:t>
                      </a:r>
                      <a:endParaRPr sz="1600">
                        <a:latin typeface="Old Standard TT"/>
                        <a:ea typeface="Old Standard TT"/>
                        <a:cs typeface="Old Standard TT"/>
                        <a:sym typeface="Old Standard TT"/>
                      </a:endParaRPr>
                    </a:p>
                  </a:txBody>
                  <a:tcPr marT="63500" marB="63500" marR="63500" marL="63500"/>
                </a:tc>
                <a:tc>
                  <a:txBody>
                    <a:bodyPr/>
                    <a:lstStyle/>
                    <a:p>
                      <a:pPr indent="0" lvl="0" marL="0" rtl="0" algn="l">
                        <a:spcBef>
                          <a:spcPts val="0"/>
                        </a:spcBef>
                        <a:spcAft>
                          <a:spcPts val="0"/>
                        </a:spcAft>
                        <a:buNone/>
                      </a:pPr>
                      <a:r>
                        <a:rPr lang="en" sz="1600">
                          <a:latin typeface="Old Standard TT"/>
                          <a:ea typeface="Old Standard TT"/>
                          <a:cs typeface="Old Standard TT"/>
                          <a:sym typeface="Old Standard TT"/>
                        </a:rPr>
                        <a:t>Polynomial (Deg 1)</a:t>
                      </a:r>
                      <a:endParaRPr sz="1600">
                        <a:latin typeface="Old Standard TT"/>
                        <a:ea typeface="Old Standard TT"/>
                        <a:cs typeface="Old Standard TT"/>
                        <a:sym typeface="Old Standard TT"/>
                      </a:endParaRPr>
                    </a:p>
                  </a:txBody>
                  <a:tcPr marT="63500" marB="63500" marR="63500" marL="63500"/>
                </a:tc>
                <a:tc>
                  <a:txBody>
                    <a:bodyPr/>
                    <a:lstStyle/>
                    <a:p>
                      <a:pPr indent="0" lvl="0" marL="0" rtl="0" algn="l">
                        <a:spcBef>
                          <a:spcPts val="0"/>
                        </a:spcBef>
                        <a:spcAft>
                          <a:spcPts val="0"/>
                        </a:spcAft>
                        <a:buNone/>
                      </a:pPr>
                      <a:r>
                        <a:rPr lang="en" sz="1600">
                          <a:latin typeface="Old Standard TT"/>
                          <a:ea typeface="Old Standard TT"/>
                          <a:cs typeface="Old Standard TT"/>
                          <a:sym typeface="Old Standard TT"/>
                        </a:rPr>
                        <a:t>Polynomial (Deg 2)</a:t>
                      </a:r>
                      <a:endParaRPr sz="1600">
                        <a:latin typeface="Old Standard TT"/>
                        <a:ea typeface="Old Standard TT"/>
                        <a:cs typeface="Old Standard TT"/>
                        <a:sym typeface="Old Standard TT"/>
                      </a:endParaRPr>
                    </a:p>
                  </a:txBody>
                  <a:tcPr marT="63500" marB="63500" marR="63500" marL="63500"/>
                </a:tc>
                <a:tc>
                  <a:txBody>
                    <a:bodyPr/>
                    <a:lstStyle/>
                    <a:p>
                      <a:pPr indent="0" lvl="0" marL="0" rtl="0" algn="l">
                        <a:spcBef>
                          <a:spcPts val="0"/>
                        </a:spcBef>
                        <a:spcAft>
                          <a:spcPts val="0"/>
                        </a:spcAft>
                        <a:buNone/>
                      </a:pPr>
                      <a:r>
                        <a:rPr lang="en" sz="1600">
                          <a:latin typeface="Old Standard TT"/>
                          <a:ea typeface="Old Standard TT"/>
                          <a:cs typeface="Old Standard TT"/>
                          <a:sym typeface="Old Standard TT"/>
                        </a:rPr>
                        <a:t>Polynomial (Deg 3)</a:t>
                      </a:r>
                      <a:endParaRPr sz="1600">
                        <a:latin typeface="Old Standard TT"/>
                        <a:ea typeface="Old Standard TT"/>
                        <a:cs typeface="Old Standard TT"/>
                        <a:sym typeface="Old Standard TT"/>
                      </a:endParaRPr>
                    </a:p>
                  </a:txBody>
                  <a:tcPr marT="63500" marB="63500" marR="63500" marL="63500"/>
                </a:tc>
              </a:tr>
              <a:tr h="390800">
                <a:tc>
                  <a:txBody>
                    <a:bodyPr/>
                    <a:lstStyle/>
                    <a:p>
                      <a:pPr indent="0" lvl="0" marL="0" rtl="0" algn="l">
                        <a:spcBef>
                          <a:spcPts val="0"/>
                        </a:spcBef>
                        <a:spcAft>
                          <a:spcPts val="0"/>
                        </a:spcAft>
                        <a:buNone/>
                      </a:pPr>
                      <a:r>
                        <a:rPr lang="en" sz="1600">
                          <a:latin typeface="Old Standard TT"/>
                          <a:ea typeface="Old Standard TT"/>
                          <a:cs typeface="Old Standard TT"/>
                          <a:sym typeface="Old Standard TT"/>
                        </a:rPr>
                        <a:t>RMSE(in cm)</a:t>
                      </a:r>
                      <a:endParaRPr sz="1600">
                        <a:latin typeface="Old Standard TT"/>
                        <a:ea typeface="Old Standard TT"/>
                        <a:cs typeface="Old Standard TT"/>
                        <a:sym typeface="Old Standard TT"/>
                      </a:endParaRPr>
                    </a:p>
                  </a:txBody>
                  <a:tcPr marT="63500" marB="63500" marR="63500" marL="63500"/>
                </a:tc>
                <a:tc>
                  <a:txBody>
                    <a:bodyPr/>
                    <a:lstStyle/>
                    <a:p>
                      <a:pPr indent="0" lvl="0" marL="0" rtl="0" algn="l">
                        <a:spcBef>
                          <a:spcPts val="0"/>
                        </a:spcBef>
                        <a:spcAft>
                          <a:spcPts val="0"/>
                        </a:spcAft>
                        <a:buNone/>
                      </a:pPr>
                      <a:r>
                        <a:rPr lang="en" sz="1600">
                          <a:latin typeface="Old Standard TT"/>
                          <a:ea typeface="Old Standard TT"/>
                          <a:cs typeface="Old Standard TT"/>
                          <a:sym typeface="Old Standard TT"/>
                        </a:rPr>
                        <a:t>2.0913</a:t>
                      </a:r>
                      <a:endParaRPr sz="1600">
                        <a:latin typeface="Old Standard TT"/>
                        <a:ea typeface="Old Standard TT"/>
                        <a:cs typeface="Old Standard TT"/>
                        <a:sym typeface="Old Standard TT"/>
                      </a:endParaRPr>
                    </a:p>
                  </a:txBody>
                  <a:tcPr marT="63500" marB="63500" marR="63500" marL="63500"/>
                </a:tc>
                <a:tc>
                  <a:txBody>
                    <a:bodyPr/>
                    <a:lstStyle/>
                    <a:p>
                      <a:pPr indent="0" lvl="0" marL="0" rtl="0" algn="l">
                        <a:spcBef>
                          <a:spcPts val="0"/>
                        </a:spcBef>
                        <a:spcAft>
                          <a:spcPts val="0"/>
                        </a:spcAft>
                        <a:buNone/>
                      </a:pPr>
                      <a:r>
                        <a:rPr lang="en" sz="1600">
                          <a:latin typeface="Old Standard TT"/>
                          <a:ea typeface="Old Standard TT"/>
                          <a:cs typeface="Old Standard TT"/>
                          <a:sym typeface="Old Standard TT"/>
                        </a:rPr>
                        <a:t>0.7082</a:t>
                      </a:r>
                      <a:endParaRPr sz="1600">
                        <a:latin typeface="Old Standard TT"/>
                        <a:ea typeface="Old Standard TT"/>
                        <a:cs typeface="Old Standard TT"/>
                        <a:sym typeface="Old Standard TT"/>
                      </a:endParaRPr>
                    </a:p>
                  </a:txBody>
                  <a:tcPr marT="63500" marB="63500" marR="63500" marL="63500"/>
                </a:tc>
                <a:tc>
                  <a:txBody>
                    <a:bodyPr/>
                    <a:lstStyle/>
                    <a:p>
                      <a:pPr indent="0" lvl="0" marL="0" rtl="0" algn="l">
                        <a:spcBef>
                          <a:spcPts val="0"/>
                        </a:spcBef>
                        <a:spcAft>
                          <a:spcPts val="0"/>
                        </a:spcAft>
                        <a:buNone/>
                      </a:pPr>
                      <a:r>
                        <a:rPr lang="en" sz="1600">
                          <a:latin typeface="Old Standard TT"/>
                          <a:ea typeface="Old Standard TT"/>
                          <a:cs typeface="Old Standard TT"/>
                          <a:sym typeface="Old Standard TT"/>
                        </a:rPr>
                        <a:t>0.4987</a:t>
                      </a:r>
                      <a:endParaRPr sz="1600">
                        <a:latin typeface="Old Standard TT"/>
                        <a:ea typeface="Old Standard TT"/>
                        <a:cs typeface="Old Standard TT"/>
                        <a:sym typeface="Old Standard TT"/>
                      </a:endParaRPr>
                    </a:p>
                  </a:txBody>
                  <a:tcPr marT="63500" marB="63500" marR="63500" marL="63500"/>
                </a:tc>
                <a:tc>
                  <a:txBody>
                    <a:bodyPr/>
                    <a:lstStyle/>
                    <a:p>
                      <a:pPr indent="0" lvl="0" marL="0" rtl="0" algn="l">
                        <a:spcBef>
                          <a:spcPts val="0"/>
                        </a:spcBef>
                        <a:spcAft>
                          <a:spcPts val="0"/>
                        </a:spcAft>
                        <a:buNone/>
                      </a:pPr>
                      <a:r>
                        <a:rPr lang="en" sz="1600">
                          <a:latin typeface="Old Standard TT"/>
                          <a:ea typeface="Old Standard TT"/>
                          <a:cs typeface="Old Standard TT"/>
                          <a:sym typeface="Old Standard TT"/>
                        </a:rPr>
                        <a:t>0.5325</a:t>
                      </a:r>
                      <a:endParaRPr sz="1600">
                        <a:latin typeface="Old Standard TT"/>
                        <a:ea typeface="Old Standard TT"/>
                        <a:cs typeface="Old Standard TT"/>
                        <a:sym typeface="Old Standard TT"/>
                      </a:endParaRPr>
                    </a:p>
                  </a:txBody>
                  <a:tcPr marT="63500" marB="63500" marR="63500" marL="63500"/>
                </a:tc>
                <a:tc>
                  <a:txBody>
                    <a:bodyPr/>
                    <a:lstStyle/>
                    <a:p>
                      <a:pPr indent="0" lvl="0" marL="0" rtl="0" algn="l">
                        <a:spcBef>
                          <a:spcPts val="0"/>
                        </a:spcBef>
                        <a:spcAft>
                          <a:spcPts val="0"/>
                        </a:spcAft>
                        <a:buNone/>
                      </a:pPr>
                      <a:r>
                        <a:rPr lang="en" sz="1600">
                          <a:latin typeface="Old Standard TT"/>
                          <a:ea typeface="Old Standard TT"/>
                          <a:cs typeface="Old Standard TT"/>
                          <a:sym typeface="Old Standard TT"/>
                        </a:rPr>
                        <a:t>0.5134</a:t>
                      </a:r>
                      <a:endParaRPr sz="1600">
                        <a:latin typeface="Old Standard TT"/>
                        <a:ea typeface="Old Standard TT"/>
                        <a:cs typeface="Old Standard TT"/>
                        <a:sym typeface="Old Standard TT"/>
                      </a:endParaRPr>
                    </a:p>
                  </a:txBody>
                  <a:tcPr marT="63500" marB="63500" marR="63500" marL="63500"/>
                </a:tc>
                <a:tc>
                  <a:txBody>
                    <a:bodyPr/>
                    <a:lstStyle/>
                    <a:p>
                      <a:pPr indent="0" lvl="0" marL="0" rtl="0" algn="l">
                        <a:spcBef>
                          <a:spcPts val="0"/>
                        </a:spcBef>
                        <a:spcAft>
                          <a:spcPts val="0"/>
                        </a:spcAft>
                        <a:buNone/>
                      </a:pPr>
                      <a:r>
                        <a:rPr lang="en" sz="1600">
                          <a:latin typeface="Old Standard TT"/>
                          <a:ea typeface="Old Standard TT"/>
                          <a:cs typeface="Old Standard TT"/>
                          <a:sym typeface="Old Standard TT"/>
                        </a:rPr>
                        <a:t>0.5313</a:t>
                      </a:r>
                      <a:endParaRPr sz="1600">
                        <a:latin typeface="Old Standard TT"/>
                        <a:ea typeface="Old Standard TT"/>
                        <a:cs typeface="Old Standard TT"/>
                        <a:sym typeface="Old Standard TT"/>
                      </a:endParaRPr>
                    </a:p>
                  </a:txBody>
                  <a:tcPr marT="63500" marB="63500" marR="63500" marL="63500"/>
                </a:tc>
              </a:tr>
              <a:tr h="390800">
                <a:tc>
                  <a:txBody>
                    <a:bodyPr/>
                    <a:lstStyle/>
                    <a:p>
                      <a:pPr indent="0" lvl="0" marL="0" rtl="0" algn="l">
                        <a:spcBef>
                          <a:spcPts val="0"/>
                        </a:spcBef>
                        <a:spcAft>
                          <a:spcPts val="0"/>
                        </a:spcAft>
                        <a:buNone/>
                      </a:pPr>
                      <a:r>
                        <a:rPr lang="en" sz="1600">
                          <a:latin typeface="Old Standard TT"/>
                          <a:ea typeface="Old Standard TT"/>
                          <a:cs typeface="Old Standard TT"/>
                          <a:sym typeface="Old Standard TT"/>
                        </a:rPr>
                        <a:t>MAE(in cm)</a:t>
                      </a:r>
                      <a:endParaRPr sz="1600">
                        <a:latin typeface="Old Standard TT"/>
                        <a:ea typeface="Old Standard TT"/>
                        <a:cs typeface="Old Standard TT"/>
                        <a:sym typeface="Old Standard TT"/>
                      </a:endParaRPr>
                    </a:p>
                  </a:txBody>
                  <a:tcPr marT="63500" marB="63500" marR="63500" marL="63500"/>
                </a:tc>
                <a:tc>
                  <a:txBody>
                    <a:bodyPr/>
                    <a:lstStyle/>
                    <a:p>
                      <a:pPr indent="0" lvl="0" marL="0" rtl="0" algn="l">
                        <a:spcBef>
                          <a:spcPts val="0"/>
                        </a:spcBef>
                        <a:spcAft>
                          <a:spcPts val="0"/>
                        </a:spcAft>
                        <a:buNone/>
                      </a:pPr>
                      <a:r>
                        <a:rPr lang="en" sz="1600">
                          <a:latin typeface="Old Standard TT"/>
                          <a:ea typeface="Old Standard TT"/>
                          <a:cs typeface="Old Standard TT"/>
                          <a:sym typeface="Old Standard TT"/>
                        </a:rPr>
                        <a:t>1.4727</a:t>
                      </a:r>
                      <a:endParaRPr sz="1600">
                        <a:latin typeface="Old Standard TT"/>
                        <a:ea typeface="Old Standard TT"/>
                        <a:cs typeface="Old Standard TT"/>
                        <a:sym typeface="Old Standard TT"/>
                      </a:endParaRPr>
                    </a:p>
                  </a:txBody>
                  <a:tcPr marT="63500" marB="63500" marR="63500" marL="63500"/>
                </a:tc>
                <a:tc>
                  <a:txBody>
                    <a:bodyPr/>
                    <a:lstStyle/>
                    <a:p>
                      <a:pPr indent="0" lvl="0" marL="0" rtl="0" algn="l">
                        <a:spcBef>
                          <a:spcPts val="0"/>
                        </a:spcBef>
                        <a:spcAft>
                          <a:spcPts val="0"/>
                        </a:spcAft>
                        <a:buNone/>
                      </a:pPr>
                      <a:r>
                        <a:rPr lang="en" sz="1600">
                          <a:latin typeface="Old Standard TT"/>
                          <a:ea typeface="Old Standard TT"/>
                          <a:cs typeface="Old Standard TT"/>
                          <a:sym typeface="Old Standard TT"/>
                        </a:rPr>
                        <a:t>0.4596</a:t>
                      </a:r>
                      <a:endParaRPr sz="1600">
                        <a:latin typeface="Old Standard TT"/>
                        <a:ea typeface="Old Standard TT"/>
                        <a:cs typeface="Old Standard TT"/>
                        <a:sym typeface="Old Standard TT"/>
                      </a:endParaRPr>
                    </a:p>
                  </a:txBody>
                  <a:tcPr marT="63500" marB="63500" marR="63500" marL="63500"/>
                </a:tc>
                <a:tc>
                  <a:txBody>
                    <a:bodyPr/>
                    <a:lstStyle/>
                    <a:p>
                      <a:pPr indent="0" lvl="0" marL="0" rtl="0" algn="l">
                        <a:spcBef>
                          <a:spcPts val="0"/>
                        </a:spcBef>
                        <a:spcAft>
                          <a:spcPts val="0"/>
                        </a:spcAft>
                        <a:buNone/>
                      </a:pPr>
                      <a:r>
                        <a:rPr lang="en" sz="1600">
                          <a:latin typeface="Old Standard TT"/>
                          <a:ea typeface="Old Standard TT"/>
                          <a:cs typeface="Old Standard TT"/>
                          <a:sym typeface="Old Standard TT"/>
                        </a:rPr>
                        <a:t>0.3167</a:t>
                      </a:r>
                      <a:endParaRPr sz="1600">
                        <a:latin typeface="Old Standard TT"/>
                        <a:ea typeface="Old Standard TT"/>
                        <a:cs typeface="Old Standard TT"/>
                        <a:sym typeface="Old Standard TT"/>
                      </a:endParaRPr>
                    </a:p>
                  </a:txBody>
                  <a:tcPr marT="63500" marB="63500" marR="63500" marL="63500"/>
                </a:tc>
                <a:tc>
                  <a:txBody>
                    <a:bodyPr/>
                    <a:lstStyle/>
                    <a:p>
                      <a:pPr indent="0" lvl="0" marL="0" rtl="0" algn="l">
                        <a:spcBef>
                          <a:spcPts val="0"/>
                        </a:spcBef>
                        <a:spcAft>
                          <a:spcPts val="0"/>
                        </a:spcAft>
                        <a:buNone/>
                      </a:pPr>
                      <a:r>
                        <a:rPr lang="en" sz="1600">
                          <a:latin typeface="Old Standard TT"/>
                          <a:ea typeface="Old Standard TT"/>
                          <a:cs typeface="Old Standard TT"/>
                          <a:sym typeface="Old Standard TT"/>
                        </a:rPr>
                        <a:t>0.2764</a:t>
                      </a:r>
                      <a:endParaRPr sz="1600">
                        <a:latin typeface="Old Standard TT"/>
                        <a:ea typeface="Old Standard TT"/>
                        <a:cs typeface="Old Standard TT"/>
                        <a:sym typeface="Old Standard TT"/>
                      </a:endParaRPr>
                    </a:p>
                  </a:txBody>
                  <a:tcPr marT="63500" marB="63500" marR="63500" marL="63500"/>
                </a:tc>
                <a:tc>
                  <a:txBody>
                    <a:bodyPr/>
                    <a:lstStyle/>
                    <a:p>
                      <a:pPr indent="0" lvl="0" marL="0" rtl="0" algn="l">
                        <a:spcBef>
                          <a:spcPts val="0"/>
                        </a:spcBef>
                        <a:spcAft>
                          <a:spcPts val="0"/>
                        </a:spcAft>
                        <a:buNone/>
                      </a:pPr>
                      <a:r>
                        <a:rPr lang="en" sz="1600">
                          <a:latin typeface="Old Standard TT"/>
                          <a:ea typeface="Old Standard TT"/>
                          <a:cs typeface="Old Standard TT"/>
                          <a:sym typeface="Old Standard TT"/>
                        </a:rPr>
                        <a:t>0.3326</a:t>
                      </a:r>
                      <a:endParaRPr sz="1600">
                        <a:latin typeface="Old Standard TT"/>
                        <a:ea typeface="Old Standard TT"/>
                        <a:cs typeface="Old Standard TT"/>
                        <a:sym typeface="Old Standard TT"/>
                      </a:endParaRPr>
                    </a:p>
                  </a:txBody>
                  <a:tcPr marT="63500" marB="63500" marR="63500" marL="63500"/>
                </a:tc>
                <a:tc>
                  <a:txBody>
                    <a:bodyPr/>
                    <a:lstStyle/>
                    <a:p>
                      <a:pPr indent="0" lvl="0" marL="0" rtl="0" algn="l">
                        <a:spcBef>
                          <a:spcPts val="0"/>
                        </a:spcBef>
                        <a:spcAft>
                          <a:spcPts val="0"/>
                        </a:spcAft>
                        <a:buNone/>
                      </a:pPr>
                      <a:r>
                        <a:rPr lang="en" sz="1600">
                          <a:latin typeface="Old Standard TT"/>
                          <a:ea typeface="Old Standard TT"/>
                          <a:cs typeface="Old Standard TT"/>
                          <a:sym typeface="Old Standard TT"/>
                        </a:rPr>
                        <a:t>0.3479</a:t>
                      </a:r>
                      <a:endParaRPr sz="1600">
                        <a:latin typeface="Old Standard TT"/>
                        <a:ea typeface="Old Standard TT"/>
                        <a:cs typeface="Old Standard TT"/>
                        <a:sym typeface="Old Standard TT"/>
                      </a:endParaRPr>
                    </a:p>
                  </a:txBody>
                  <a:tcPr marT="63500" marB="63500" marR="63500" marL="63500"/>
                </a:tc>
              </a:tr>
            </a:tbl>
          </a:graphicData>
        </a:graphic>
      </p:graphicFrame>
      <p:sp>
        <p:nvSpPr>
          <p:cNvPr id="227" name="Google Shape;227;p32"/>
          <p:cNvSpPr txBox="1"/>
          <p:nvPr/>
        </p:nvSpPr>
        <p:spPr>
          <a:xfrm>
            <a:off x="303950" y="517425"/>
            <a:ext cx="8370000" cy="1190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Old Standard TT"/>
                <a:ea typeface="Old Standard TT"/>
                <a:cs typeface="Old Standard TT"/>
                <a:sym typeface="Old Standard TT"/>
              </a:rPr>
              <a:t>Quantization of errors:</a:t>
            </a:r>
            <a:r>
              <a:rPr lang="en" sz="1600">
                <a:latin typeface="Old Standard TT"/>
                <a:ea typeface="Old Standard TT"/>
                <a:cs typeface="Old Standard TT"/>
                <a:sym typeface="Old Standard TT"/>
              </a:rPr>
              <a:t> </a:t>
            </a:r>
            <a:endParaRPr sz="1600">
              <a:latin typeface="Old Standard TT"/>
              <a:ea typeface="Old Standard TT"/>
              <a:cs typeface="Old Standard TT"/>
              <a:sym typeface="Old Standard TT"/>
            </a:endParaRPr>
          </a:p>
          <a:p>
            <a:pPr indent="0" lvl="0" marL="0" rtl="0" algn="l">
              <a:lnSpc>
                <a:spcPct val="115000"/>
              </a:lnSpc>
              <a:spcBef>
                <a:spcPts val="1200"/>
              </a:spcBef>
              <a:spcAft>
                <a:spcPts val="1200"/>
              </a:spcAft>
              <a:buNone/>
            </a:pPr>
            <a:r>
              <a:rPr lang="en" sz="1600">
                <a:latin typeface="Old Standard TT"/>
                <a:ea typeface="Old Standard TT"/>
                <a:cs typeface="Old Standard TT"/>
                <a:sym typeface="Old Standard TT"/>
              </a:rPr>
              <a:t>We are using RMSE and MAE to find the error of the predicted with the ground truth.</a:t>
            </a:r>
            <a:endParaRPr sz="1600">
              <a:latin typeface="Old Standard TT"/>
              <a:ea typeface="Old Standard TT"/>
              <a:cs typeface="Old Standard TT"/>
              <a:sym typeface="Old Standard T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t>Comparative</a:t>
            </a:r>
            <a:r>
              <a:rPr b="1" lang="en" sz="1600"/>
              <a:t> view</a:t>
            </a:r>
            <a:endParaRPr b="1" sz="1600"/>
          </a:p>
        </p:txBody>
      </p:sp>
      <p:sp>
        <p:nvSpPr>
          <p:cNvPr id="233" name="Google Shape;233;p33"/>
          <p:cNvSpPr txBox="1"/>
          <p:nvPr>
            <p:ph idx="1" type="body"/>
          </p:nvPr>
        </p:nvSpPr>
        <p:spPr>
          <a:xfrm>
            <a:off x="311700" y="1009600"/>
            <a:ext cx="8520600" cy="3397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600"/>
              <a:t>A </a:t>
            </a:r>
            <a:r>
              <a:rPr lang="en" sz="1600"/>
              <a:t>comparative</a:t>
            </a:r>
            <a:r>
              <a:rPr lang="en" sz="1600"/>
              <a:t> view of the calibration was achieved after </a:t>
            </a:r>
            <a:r>
              <a:rPr lang="en" sz="1600"/>
              <a:t>implementing</a:t>
            </a:r>
            <a:r>
              <a:rPr lang="en" sz="1600"/>
              <a:t> all the calibration methods. </a:t>
            </a:r>
            <a:r>
              <a:rPr lang="en" sz="1600"/>
              <a:t>Analysing</a:t>
            </a:r>
            <a:r>
              <a:rPr lang="en" sz="1600"/>
              <a:t> this tells us that the </a:t>
            </a:r>
            <a:r>
              <a:rPr lang="en" sz="1600"/>
              <a:t>polynomial</a:t>
            </a:r>
            <a:r>
              <a:rPr lang="en" sz="1600"/>
              <a:t> method with degree 1 and Governance equation is working better than the rest.</a:t>
            </a:r>
            <a:endParaRPr sz="1600"/>
          </a:p>
        </p:txBody>
      </p:sp>
      <p:sp>
        <p:nvSpPr>
          <p:cNvPr id="234" name="Google Shape;234;p33"/>
          <p:cNvSpPr txBox="1"/>
          <p:nvPr/>
        </p:nvSpPr>
        <p:spPr>
          <a:xfrm>
            <a:off x="3398425" y="4406800"/>
            <a:ext cx="2886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ld Standard TT"/>
                <a:ea typeface="Old Standard TT"/>
                <a:cs typeface="Old Standard TT"/>
                <a:sym typeface="Old Standard TT"/>
              </a:rPr>
              <a:t>Fig 11: Comparison of calibration methods</a:t>
            </a:r>
            <a:endParaRPr sz="1100">
              <a:latin typeface="Old Standard TT"/>
              <a:ea typeface="Old Standard TT"/>
              <a:cs typeface="Old Standard TT"/>
              <a:sym typeface="Old Standard TT"/>
            </a:endParaRPr>
          </a:p>
        </p:txBody>
      </p:sp>
      <p:pic>
        <p:nvPicPr>
          <p:cNvPr id="235" name="Google Shape;235;p33"/>
          <p:cNvPicPr preferRelativeResize="0"/>
          <p:nvPr/>
        </p:nvPicPr>
        <p:blipFill>
          <a:blip r:embed="rId3">
            <a:alphaModFix/>
          </a:blip>
          <a:stretch>
            <a:fillRect/>
          </a:stretch>
        </p:blipFill>
        <p:spPr>
          <a:xfrm>
            <a:off x="2912262" y="1996849"/>
            <a:ext cx="3319468" cy="23669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300"/>
              <a:t>Future scope</a:t>
            </a:r>
            <a:endParaRPr b="1" sz="2300"/>
          </a:p>
        </p:txBody>
      </p:sp>
      <p:sp>
        <p:nvSpPr>
          <p:cNvPr id="241" name="Google Shape;241;p34"/>
          <p:cNvSpPr txBox="1"/>
          <p:nvPr>
            <p:ph idx="1" type="body"/>
          </p:nvPr>
        </p:nvSpPr>
        <p:spPr>
          <a:xfrm>
            <a:off x="927700" y="1058225"/>
            <a:ext cx="7205400" cy="3397200"/>
          </a:xfrm>
          <a:prstGeom prst="rect">
            <a:avLst/>
          </a:prstGeom>
        </p:spPr>
        <p:txBody>
          <a:bodyPr anchorCtr="0" anchor="t" bIns="91425" lIns="91425" spcFirstLastPara="1" rIns="91425" wrap="square" tIns="91425">
            <a:normAutofit/>
          </a:bodyPr>
          <a:lstStyle/>
          <a:p>
            <a:pPr indent="0" lvl="0" marL="457200" rtl="0" algn="just">
              <a:spcBef>
                <a:spcPts val="0"/>
              </a:spcBef>
              <a:spcAft>
                <a:spcPts val="0"/>
              </a:spcAft>
              <a:buNone/>
            </a:pPr>
            <a:r>
              <a:t/>
            </a:r>
            <a:endParaRPr sz="1600"/>
          </a:p>
          <a:p>
            <a:pPr indent="-330200" lvl="0" marL="457200" rtl="0" algn="l">
              <a:spcBef>
                <a:spcPts val="0"/>
              </a:spcBef>
              <a:spcAft>
                <a:spcPts val="0"/>
              </a:spcAft>
              <a:buSzPts val="1600"/>
              <a:buChar char="●"/>
            </a:pPr>
            <a:r>
              <a:rPr lang="en" sz="1600"/>
              <a:t>A crude result for Shadow and Colour Problem were established using HNet and PSMNet respectively. Further fine tuning can ultimately improve the predictions.</a:t>
            </a:r>
            <a:endParaRPr sz="1600"/>
          </a:p>
          <a:p>
            <a:pPr indent="-330200" lvl="0" marL="457200" rtl="0" algn="just">
              <a:spcBef>
                <a:spcPts val="0"/>
              </a:spcBef>
              <a:spcAft>
                <a:spcPts val="0"/>
              </a:spcAft>
              <a:buSzPts val="1600"/>
              <a:buChar char="●"/>
            </a:pPr>
            <a:r>
              <a:rPr lang="en" sz="1600"/>
              <a:t>Shadow experiment can be taken to further steps by increasing the synthetically generated dataset from blender. </a:t>
            </a:r>
            <a:endParaRPr sz="1600"/>
          </a:p>
          <a:p>
            <a:pPr indent="-330200" lvl="0" marL="457200" rtl="0" algn="just">
              <a:spcBef>
                <a:spcPts val="0"/>
              </a:spcBef>
              <a:spcAft>
                <a:spcPts val="0"/>
              </a:spcAft>
              <a:buSzPts val="1600"/>
              <a:buChar char="●"/>
            </a:pPr>
            <a:r>
              <a:rPr lang="en" sz="1600"/>
              <a:t>Establish an end-to-end framework for colored objects that works best for real-life objects.</a:t>
            </a:r>
            <a:endParaRPr sz="1600"/>
          </a:p>
          <a:p>
            <a:pPr indent="-330200" lvl="0" marL="457200" rtl="0" algn="just">
              <a:spcBef>
                <a:spcPts val="0"/>
              </a:spcBef>
              <a:spcAft>
                <a:spcPts val="0"/>
              </a:spcAft>
              <a:buSzPts val="1600"/>
              <a:buChar char="●"/>
            </a:pPr>
            <a:r>
              <a:rPr lang="en" sz="1600"/>
              <a:t>Establishing calibration volume which can work best for any setup.</a:t>
            </a:r>
            <a:endParaRPr sz="2000"/>
          </a:p>
          <a:p>
            <a:pPr indent="0" lvl="0" marL="457200" rtl="0" algn="just">
              <a:spcBef>
                <a:spcPts val="1200"/>
              </a:spcBef>
              <a:spcAft>
                <a:spcPts val="1200"/>
              </a:spcAft>
              <a:buNone/>
            </a:pPr>
            <a:r>
              <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300"/>
              <a:t>Resources</a:t>
            </a:r>
            <a:endParaRPr b="1" sz="2300"/>
          </a:p>
        </p:txBody>
      </p:sp>
      <p:sp>
        <p:nvSpPr>
          <p:cNvPr id="247" name="Google Shape;247;p35"/>
          <p:cNvSpPr txBox="1"/>
          <p:nvPr>
            <p:ph idx="1" type="body"/>
          </p:nvPr>
        </p:nvSpPr>
        <p:spPr>
          <a:xfrm>
            <a:off x="311700" y="1171600"/>
            <a:ext cx="8520600" cy="3397200"/>
          </a:xfrm>
          <a:prstGeom prst="rect">
            <a:avLst/>
          </a:prstGeom>
          <a:noFill/>
        </p:spPr>
        <p:txBody>
          <a:bodyPr anchorCtr="0" anchor="t" bIns="91425" lIns="91425" spcFirstLastPara="1" rIns="91425" wrap="square" tIns="91425">
            <a:normAutofit fontScale="85000" lnSpcReduction="20000"/>
          </a:bodyPr>
          <a:lstStyle/>
          <a:p>
            <a:pPr indent="-293370" lvl="0" marL="457200" rtl="0" algn="just">
              <a:spcBef>
                <a:spcPts val="0"/>
              </a:spcBef>
              <a:spcAft>
                <a:spcPts val="0"/>
              </a:spcAft>
              <a:buSzPct val="100000"/>
              <a:buAutoNum type="arabicPeriod"/>
            </a:pPr>
            <a:r>
              <a:rPr lang="en" sz="1200">
                <a:solidFill>
                  <a:srgbClr val="333333"/>
                </a:solidFill>
              </a:rPr>
              <a:t>Triggs, B., McLauchlan, P.F., Hartley, R.I., Fitzgibbon, A.W. (2000). Bundle Adjustment — A Modern Synthesis. In: Triggs, B., Zisserman, A., Szeliski, R. (eds) Vision Algorithms: Theory and Practice. IWVA 1999. Lecture Notes in Computer Science, vol 1883. Springer, Berlin, Heidelberg. https://doi.org/10.1007/3-540-44480-7_21</a:t>
            </a:r>
            <a:endParaRPr sz="1200"/>
          </a:p>
          <a:p>
            <a:pPr indent="-293370" lvl="0" marL="457200" rtl="0" algn="just">
              <a:spcBef>
                <a:spcPts val="0"/>
              </a:spcBef>
              <a:spcAft>
                <a:spcPts val="0"/>
              </a:spcAft>
              <a:buSzPct val="100000"/>
              <a:buAutoNum type="arabicPeriod"/>
            </a:pPr>
            <a:r>
              <a:rPr lang="en" sz="1200"/>
              <a:t>S. S. Gorthi and P. Rastogi, “Fringe projection techniques: whither we are?” Optics and lasers in engineering, vol. 48, no. ARTICLE, pp. 133–140, 2010.</a:t>
            </a:r>
            <a:endParaRPr sz="1200"/>
          </a:p>
          <a:p>
            <a:pPr indent="-293370" lvl="0" marL="457200" rtl="0" algn="just">
              <a:spcBef>
                <a:spcPts val="0"/>
              </a:spcBef>
              <a:spcAft>
                <a:spcPts val="0"/>
              </a:spcAft>
              <a:buSzPct val="100000"/>
              <a:buAutoNum type="arabicPeriod"/>
            </a:pPr>
            <a:r>
              <a:rPr lang="en" sz="1200"/>
              <a:t>Y. Hu, J. Xi, J. F. Chicharo, W. Cheng, Z. Yang, Inverse Function Analysis Method for Fringe Pattern Profilometry, IEEE Trans. Instrumentation and Measurement Article in Press</a:t>
            </a:r>
            <a:endParaRPr sz="1200"/>
          </a:p>
          <a:p>
            <a:pPr indent="-293370" lvl="0" marL="457200" rtl="0" algn="just">
              <a:spcBef>
                <a:spcPts val="0"/>
              </a:spcBef>
              <a:spcAft>
                <a:spcPts val="0"/>
              </a:spcAft>
              <a:buSzPct val="100000"/>
              <a:buAutoNum type="arabicPeriod"/>
            </a:pPr>
            <a:r>
              <a:rPr lang="en" sz="1200"/>
              <a:t>V. Srinivasan, H. C. Liu, and M. Halioua, "Automated phase-measuring profilometry of 3-D diffuse objects," Appl. Opt. 23, 3105-3108 (1984)</a:t>
            </a:r>
            <a:endParaRPr sz="1200"/>
          </a:p>
          <a:p>
            <a:pPr indent="-293370" lvl="0" marL="457200" rtl="0" algn="just">
              <a:spcBef>
                <a:spcPts val="0"/>
              </a:spcBef>
              <a:spcAft>
                <a:spcPts val="0"/>
              </a:spcAft>
              <a:buSzPct val="100000"/>
              <a:buAutoNum type="arabicPeriod"/>
            </a:pPr>
            <a:r>
              <a:rPr lang="en" sz="1200"/>
              <a:t>Andrew-Hieu Nguyen, Khanh L. Ly, Charlotte Qiong Li, and Zhaoyang Wang, "Single-shot 3D shape acquisition using a learning-based structured-light technique," Appl. Opt. 61, 8589-8599 (2022)</a:t>
            </a:r>
            <a:endParaRPr sz="1200"/>
          </a:p>
          <a:p>
            <a:pPr indent="-293370" lvl="0" marL="457200" rtl="0" algn="just">
              <a:spcBef>
                <a:spcPts val="0"/>
              </a:spcBef>
              <a:spcAft>
                <a:spcPts val="0"/>
              </a:spcAft>
              <a:buSzPct val="100000"/>
              <a:buAutoNum type="arabicPeriod"/>
            </a:pPr>
            <a:r>
              <a:rPr lang="en" sz="1200"/>
              <a:t>Ronneberger, O., Fischer, P., &amp; Brox, T. (2015). U-Net: Convolutional Networks for Biomedical Image Segmentation. arXiv. </a:t>
            </a:r>
            <a:r>
              <a:rPr lang="en" sz="1200" u="sng">
                <a:hlinkClick r:id="rId3"/>
              </a:rPr>
              <a:t>https://doi.org/10.48550/ARXIV.1505.04597</a:t>
            </a:r>
            <a:endParaRPr sz="1200"/>
          </a:p>
          <a:p>
            <a:pPr indent="-293370" lvl="0" marL="457200" rtl="0" algn="just">
              <a:spcBef>
                <a:spcPts val="0"/>
              </a:spcBef>
              <a:spcAft>
                <a:spcPts val="0"/>
              </a:spcAft>
              <a:buSzPct val="100000"/>
              <a:buAutoNum type="arabicPeriod"/>
            </a:pPr>
            <a:r>
              <a:rPr lang="en" sz="1200"/>
              <a:t>Zhou, Z., Siddiquee, M. M. R., Tajbakhsh, N., &amp; Liang, J. (2018). UNet++: A Nested U-Net Architecture for Medical Image Segmentation. arXiv. </a:t>
            </a:r>
            <a:r>
              <a:rPr lang="en" sz="1200" u="sng">
                <a:hlinkClick r:id="rId4"/>
              </a:rPr>
              <a:t>https://doi.org/10.48550/ARXIV.1807.10165</a:t>
            </a:r>
            <a:endParaRPr sz="1200"/>
          </a:p>
          <a:p>
            <a:pPr indent="-293370" lvl="0" marL="457200" rtl="0" algn="just">
              <a:spcBef>
                <a:spcPts val="0"/>
              </a:spcBef>
              <a:spcAft>
                <a:spcPts val="0"/>
              </a:spcAft>
              <a:buSzPct val="100000"/>
              <a:buAutoNum type="arabicPeriod"/>
            </a:pPr>
            <a:r>
              <a:rPr lang="en" sz="1200"/>
              <a:t>Machineni, R. C., Spoorthi, G. E., Vengala, K. S., Gorthi, S., &amp; Gorthi, R. K. S. S. (2020). End-to-end deep learning-based fringe projection framework for 3D profiling of objects. Computer Vision and Image Understanding, 199, 103023. </a:t>
            </a:r>
            <a:r>
              <a:rPr lang="en" sz="1200" u="sng">
                <a:hlinkClick r:id="rId5"/>
              </a:rPr>
              <a:t>https://doi.org/https://doi.org/10.1016/j.cviu.2020.103023</a:t>
            </a:r>
            <a:endParaRPr sz="1200"/>
          </a:p>
          <a:p>
            <a:pPr indent="-293370" lvl="0" marL="457200" rtl="0" algn="just">
              <a:spcBef>
                <a:spcPts val="0"/>
              </a:spcBef>
              <a:spcAft>
                <a:spcPts val="0"/>
              </a:spcAft>
              <a:buSzPct val="100000"/>
              <a:buAutoNum type="arabicPeriod"/>
            </a:pPr>
            <a:r>
              <a:rPr lang="en" sz="1200"/>
              <a:t>Feng, S., Zuo, C., Zhang, L., Tao, T., Hu, Y., Yin, W., Qian, J., &amp; Chen, Q. (2021). Calibration of fringe projection profilometry: A comparative review. Optics and Lasers in Engineering, 143, 106622. </a:t>
            </a:r>
            <a:r>
              <a:rPr lang="en" sz="1200" u="sng">
                <a:solidFill>
                  <a:srgbClr val="1155CC"/>
                </a:solidFill>
                <a:hlinkClick r:id="rId6">
                  <a:extLst>
                    <a:ext uri="{A12FA001-AC4F-418D-AE19-62706E023703}">
                      <ahyp:hlinkClr val="tx"/>
                    </a:ext>
                  </a:extLst>
                </a:hlinkClick>
              </a:rPr>
              <a:t>https://doi.org/https://doi.org/10.1016/j.optlaseng.2021.106622</a:t>
            </a:r>
            <a:endParaRPr sz="1200"/>
          </a:p>
          <a:p>
            <a:pPr indent="-293370" lvl="0" marL="457200" rtl="0" algn="just">
              <a:spcBef>
                <a:spcPts val="0"/>
              </a:spcBef>
              <a:spcAft>
                <a:spcPts val="0"/>
              </a:spcAft>
              <a:buSzPct val="100000"/>
              <a:buAutoNum type="arabicPeriod"/>
            </a:pPr>
            <a:r>
              <a:rPr lang="en" sz="1200"/>
              <a:t>Chang, Jia-Ren, and Yong-Sheng Chen. Pyramid Stereo Matching Network. arXiv, 2018, https://doi.org10.48550/ARXIV.1803.08669.</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51" name="Shape 251"/>
        <p:cNvGrpSpPr/>
        <p:nvPr/>
      </p:nvGrpSpPr>
      <p:grpSpPr>
        <a:xfrm>
          <a:off x="0" y="0"/>
          <a:ext cx="0" cy="0"/>
          <a:chOff x="0" y="0"/>
          <a:chExt cx="0" cy="0"/>
        </a:xfrm>
      </p:grpSpPr>
      <p:pic>
        <p:nvPicPr>
          <p:cNvPr id="252" name="Google Shape;252;p36"/>
          <p:cNvPicPr preferRelativeResize="0"/>
          <p:nvPr/>
        </p:nvPicPr>
        <p:blipFill>
          <a:blip r:embed="rId3">
            <a:alphaModFix/>
          </a:blip>
          <a:stretch>
            <a:fillRect/>
          </a:stretch>
        </p:blipFill>
        <p:spPr>
          <a:xfrm>
            <a:off x="152400" y="604125"/>
            <a:ext cx="8839200" cy="372748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idx="1" type="body"/>
          </p:nvPr>
        </p:nvSpPr>
        <p:spPr>
          <a:xfrm>
            <a:off x="311700" y="575850"/>
            <a:ext cx="8520600" cy="2059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600"/>
              <a:t>Basic principle behind FPP:</a:t>
            </a:r>
            <a:endParaRPr b="1" sz="1600"/>
          </a:p>
          <a:p>
            <a:pPr indent="0" lvl="0" marL="0" rtl="0" algn="just">
              <a:spcBef>
                <a:spcPts val="1200"/>
              </a:spcBef>
              <a:spcAft>
                <a:spcPts val="0"/>
              </a:spcAft>
              <a:buClr>
                <a:schemeClr val="dk1"/>
              </a:buClr>
              <a:buSzPts val="1100"/>
              <a:buFont typeface="Arial"/>
              <a:buNone/>
            </a:pPr>
            <a:r>
              <a:rPr lang="en" sz="1600">
                <a:solidFill>
                  <a:srgbClr val="434343"/>
                </a:solidFill>
              </a:rPr>
              <a:t>Fringe patterns from a projector are projected onto an object and a picture is taken using a camera to record the deformation in the fringe pattern. </a:t>
            </a:r>
            <a:endParaRPr sz="1600"/>
          </a:p>
          <a:p>
            <a:pPr indent="0" lvl="0" marL="0" rtl="0" algn="l">
              <a:spcBef>
                <a:spcPts val="1200"/>
              </a:spcBef>
              <a:spcAft>
                <a:spcPts val="1200"/>
              </a:spcAft>
              <a:buNone/>
            </a:pPr>
            <a:r>
              <a:t/>
            </a:r>
            <a:endParaRPr/>
          </a:p>
        </p:txBody>
      </p:sp>
      <p:sp>
        <p:nvSpPr>
          <p:cNvPr id="78" name="Google Shape;78;p15"/>
          <p:cNvSpPr txBox="1"/>
          <p:nvPr/>
        </p:nvSpPr>
        <p:spPr>
          <a:xfrm>
            <a:off x="2867025" y="4450150"/>
            <a:ext cx="292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ld Standard TT"/>
                <a:ea typeface="Old Standard TT"/>
                <a:cs typeface="Old Standard TT"/>
                <a:sym typeface="Old Standard TT"/>
              </a:rPr>
              <a:t>Fig 2: Fringe Projection Profilometry system</a:t>
            </a:r>
            <a:endParaRPr sz="1100">
              <a:latin typeface="Old Standard TT"/>
              <a:ea typeface="Old Standard TT"/>
              <a:cs typeface="Old Standard TT"/>
              <a:sym typeface="Old Standard TT"/>
            </a:endParaRPr>
          </a:p>
        </p:txBody>
      </p:sp>
      <p:pic>
        <p:nvPicPr>
          <p:cNvPr id="79" name="Google Shape;79;p15"/>
          <p:cNvPicPr preferRelativeResize="0"/>
          <p:nvPr/>
        </p:nvPicPr>
        <p:blipFill>
          <a:blip r:embed="rId3">
            <a:alphaModFix/>
          </a:blip>
          <a:stretch>
            <a:fillRect/>
          </a:stretch>
        </p:blipFill>
        <p:spPr>
          <a:xfrm>
            <a:off x="3010150" y="2119000"/>
            <a:ext cx="2640550" cy="22798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300"/>
              <a:t>Literature Review</a:t>
            </a:r>
            <a:endParaRPr b="1" sz="2300"/>
          </a:p>
        </p:txBody>
      </p:sp>
      <p:sp>
        <p:nvSpPr>
          <p:cNvPr id="85" name="Google Shape;85;p16"/>
          <p:cNvSpPr txBox="1"/>
          <p:nvPr>
            <p:ph idx="1" type="body"/>
          </p:nvPr>
        </p:nvSpPr>
        <p:spPr>
          <a:xfrm>
            <a:off x="311700" y="1099725"/>
            <a:ext cx="8520600" cy="15327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b="1" lang="en" sz="1600"/>
              <a:t>Traditional methods:</a:t>
            </a:r>
            <a:r>
              <a:rPr lang="en" sz="1600">
                <a:solidFill>
                  <a:srgbClr val="434343"/>
                </a:solidFill>
              </a:rPr>
              <a:t> Traditional methods usually use N-phase shifting method to acquire the wrapped phase map from deformed fringe images. Unwrapping algorithm are then used to find the unwrapped phase map. Calibration methods are used to find the final height map from phase map.</a:t>
            </a:r>
            <a:endParaRPr sz="1600"/>
          </a:p>
        </p:txBody>
      </p:sp>
      <p:sp>
        <p:nvSpPr>
          <p:cNvPr id="86" name="Google Shape;86;p16"/>
          <p:cNvSpPr txBox="1"/>
          <p:nvPr/>
        </p:nvSpPr>
        <p:spPr>
          <a:xfrm>
            <a:off x="2824949" y="4475150"/>
            <a:ext cx="3494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ld Standard TT"/>
                <a:ea typeface="Old Standard TT"/>
                <a:cs typeface="Old Standard TT"/>
                <a:sym typeface="Old Standard TT"/>
              </a:rPr>
              <a:t>Fig 3: Flow Chart followed by traditional methods</a:t>
            </a:r>
            <a:endParaRPr sz="1100">
              <a:latin typeface="Old Standard TT"/>
              <a:ea typeface="Old Standard TT"/>
              <a:cs typeface="Old Standard TT"/>
              <a:sym typeface="Old Standard TT"/>
            </a:endParaRPr>
          </a:p>
        </p:txBody>
      </p:sp>
      <p:pic>
        <p:nvPicPr>
          <p:cNvPr id="87" name="Google Shape;87;p16"/>
          <p:cNvPicPr preferRelativeResize="0"/>
          <p:nvPr/>
        </p:nvPicPr>
        <p:blipFill>
          <a:blip r:embed="rId3">
            <a:alphaModFix/>
          </a:blip>
          <a:stretch>
            <a:fillRect/>
          </a:stretch>
        </p:blipFill>
        <p:spPr>
          <a:xfrm>
            <a:off x="1798588" y="2526975"/>
            <a:ext cx="5546824" cy="1965800"/>
          </a:xfrm>
          <a:prstGeom prst="rect">
            <a:avLst/>
          </a:prstGeom>
          <a:noFill/>
          <a:ln cap="flat" cmpd="sng" w="9525">
            <a:solidFill>
              <a:srgbClr val="21212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idx="1" type="body"/>
          </p:nvPr>
        </p:nvSpPr>
        <p:spPr>
          <a:xfrm>
            <a:off x="311700" y="509450"/>
            <a:ext cx="8520600" cy="4059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a:t>Modern Methods</a:t>
            </a:r>
            <a:endParaRPr b="1"/>
          </a:p>
          <a:p>
            <a:pPr indent="0" lvl="0" marL="0" rtl="0" algn="just">
              <a:spcBef>
                <a:spcPts val="1200"/>
              </a:spcBef>
              <a:spcAft>
                <a:spcPts val="0"/>
              </a:spcAft>
              <a:buNone/>
            </a:pPr>
            <a:r>
              <a:rPr lang="en" sz="1600"/>
              <a:t>Modern methods usually Deep Learning based </a:t>
            </a:r>
            <a:r>
              <a:rPr lang="en" sz="1600"/>
              <a:t>approaches</a:t>
            </a:r>
            <a:r>
              <a:rPr lang="en" sz="1600"/>
              <a:t>. Conventional methods involves several steps this might increase the error as we move to the next step.</a:t>
            </a:r>
            <a:endParaRPr sz="1600"/>
          </a:p>
          <a:p>
            <a:pPr indent="0" lvl="0" marL="0" rtl="0" algn="just">
              <a:spcBef>
                <a:spcPts val="1200"/>
              </a:spcBef>
              <a:spcAft>
                <a:spcPts val="0"/>
              </a:spcAft>
              <a:buNone/>
            </a:pPr>
            <a:r>
              <a:t/>
            </a:r>
            <a:endParaRPr sz="1600"/>
          </a:p>
          <a:p>
            <a:pPr indent="0" lvl="0" marL="0" rtl="0" algn="just">
              <a:spcBef>
                <a:spcPts val="1200"/>
              </a:spcBef>
              <a:spcAft>
                <a:spcPts val="0"/>
              </a:spcAft>
              <a:buNone/>
            </a:pPr>
            <a:r>
              <a:t/>
            </a:r>
            <a:endParaRPr sz="1600"/>
          </a:p>
          <a:p>
            <a:pPr indent="0" lvl="0" marL="0" rtl="0" algn="just">
              <a:spcBef>
                <a:spcPts val="1200"/>
              </a:spcBef>
              <a:spcAft>
                <a:spcPts val="0"/>
              </a:spcAft>
              <a:buNone/>
            </a:pPr>
            <a:r>
              <a:t/>
            </a:r>
            <a:endParaRPr sz="1600"/>
          </a:p>
          <a:p>
            <a:pPr indent="0" lvl="0" marL="0" rtl="0" algn="just">
              <a:spcBef>
                <a:spcPts val="1200"/>
              </a:spcBef>
              <a:spcAft>
                <a:spcPts val="0"/>
              </a:spcAft>
              <a:buNone/>
            </a:pPr>
            <a:r>
              <a:t/>
            </a:r>
            <a:endParaRPr sz="1600"/>
          </a:p>
          <a:p>
            <a:pPr indent="0" lvl="0" marL="0" rtl="0" algn="just">
              <a:spcBef>
                <a:spcPts val="1200"/>
              </a:spcBef>
              <a:spcAft>
                <a:spcPts val="0"/>
              </a:spcAft>
              <a:buNone/>
            </a:pPr>
            <a:r>
              <a:t/>
            </a:r>
            <a:endParaRPr sz="1600"/>
          </a:p>
          <a:p>
            <a:pPr indent="0" lvl="0" marL="0" rtl="0" algn="just">
              <a:spcBef>
                <a:spcPts val="1200"/>
              </a:spcBef>
              <a:spcAft>
                <a:spcPts val="1200"/>
              </a:spcAft>
              <a:buNone/>
            </a:pPr>
            <a:r>
              <a:rPr lang="en" sz="1600"/>
              <a:t>We use these deep learning techniques to find the wrapped/unwrapped phase map directly from the deformed fringes.</a:t>
            </a:r>
            <a:endParaRPr sz="1600"/>
          </a:p>
        </p:txBody>
      </p:sp>
      <p:pic>
        <p:nvPicPr>
          <p:cNvPr id="93" name="Google Shape;93;p17"/>
          <p:cNvPicPr preferRelativeResize="0"/>
          <p:nvPr/>
        </p:nvPicPr>
        <p:blipFill>
          <a:blip r:embed="rId3">
            <a:alphaModFix/>
          </a:blip>
          <a:stretch>
            <a:fillRect/>
          </a:stretch>
        </p:blipFill>
        <p:spPr>
          <a:xfrm>
            <a:off x="3152775" y="1611600"/>
            <a:ext cx="2838450" cy="2019300"/>
          </a:xfrm>
          <a:prstGeom prst="rect">
            <a:avLst/>
          </a:prstGeom>
          <a:noFill/>
          <a:ln cap="flat" cmpd="sng" w="9525">
            <a:solidFill>
              <a:schemeClr val="dk1"/>
            </a:solidFill>
            <a:prstDash val="solid"/>
            <a:round/>
            <a:headEnd len="sm" w="sm" type="none"/>
            <a:tailEnd len="sm" w="sm" type="none"/>
          </a:ln>
        </p:spPr>
      </p:pic>
      <p:sp>
        <p:nvSpPr>
          <p:cNvPr id="94" name="Google Shape;94;p17"/>
          <p:cNvSpPr txBox="1"/>
          <p:nvPr/>
        </p:nvSpPr>
        <p:spPr>
          <a:xfrm>
            <a:off x="2641575" y="3548750"/>
            <a:ext cx="4030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ld Standard TT"/>
                <a:ea typeface="Old Standard TT"/>
                <a:cs typeface="Old Standard TT"/>
                <a:sym typeface="Old Standard TT"/>
              </a:rPr>
              <a:t>Fig 4: Difference between modern DL and traditional methods</a:t>
            </a:r>
            <a:endParaRPr sz="1100">
              <a:latin typeface="Old Standard TT"/>
              <a:ea typeface="Old Standard TT"/>
              <a:cs typeface="Old Standard TT"/>
              <a:sym typeface="Old Standard TT"/>
            </a:endParaRPr>
          </a:p>
        </p:txBody>
      </p:sp>
      <p:sp>
        <p:nvSpPr>
          <p:cNvPr id="95" name="Google Shape;95;p17"/>
          <p:cNvSpPr txBox="1"/>
          <p:nvPr/>
        </p:nvSpPr>
        <p:spPr>
          <a:xfrm>
            <a:off x="3952750" y="2212075"/>
            <a:ext cx="1141500" cy="261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a:solidFill>
                  <a:srgbClr val="0B5394"/>
                </a:solidFill>
              </a:rPr>
              <a:t>Modern DL methods</a:t>
            </a:r>
            <a:endParaRPr b="1" sz="500">
              <a:solidFill>
                <a:srgbClr val="0B539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idx="1" type="body"/>
          </p:nvPr>
        </p:nvSpPr>
        <p:spPr>
          <a:xfrm>
            <a:off x="311700" y="553725"/>
            <a:ext cx="8520600" cy="4015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600"/>
              <a:t>Problems faced while dealing with real-life scenarios:</a:t>
            </a:r>
            <a:endParaRPr b="1" sz="1600"/>
          </a:p>
          <a:p>
            <a:pPr indent="-323850" lvl="0" marL="457200" rtl="0" algn="just">
              <a:spcBef>
                <a:spcPts val="1200"/>
              </a:spcBef>
              <a:spcAft>
                <a:spcPts val="0"/>
              </a:spcAft>
              <a:buClr>
                <a:schemeClr val="dk1"/>
              </a:buClr>
              <a:buSzPts val="1500"/>
              <a:buAutoNum type="arabicPeriod"/>
            </a:pPr>
            <a:r>
              <a:rPr b="1" lang="en" sz="1600"/>
              <a:t>Effect of Shadows:</a:t>
            </a:r>
            <a:r>
              <a:rPr lang="en" sz="1600"/>
              <a:t> When dealing with objects of a significant heights, due to the light illuminated on the object a shadow of formed. This shadow can affect the fringe analysis.</a:t>
            </a:r>
            <a:endParaRPr sz="1600"/>
          </a:p>
          <a:p>
            <a:pPr indent="-323850" lvl="0" marL="457200" rtl="0" algn="just">
              <a:spcBef>
                <a:spcPts val="0"/>
              </a:spcBef>
              <a:spcAft>
                <a:spcPts val="0"/>
              </a:spcAft>
              <a:buClr>
                <a:schemeClr val="dk1"/>
              </a:buClr>
              <a:buSzPts val="1500"/>
              <a:buAutoNum type="arabicPeriod"/>
            </a:pPr>
            <a:r>
              <a:rPr b="1" lang="en" sz="1600"/>
              <a:t>Colour Effect: </a:t>
            </a:r>
            <a:r>
              <a:rPr lang="en" sz="1600"/>
              <a:t>When the object has some color to it intensity of the deformed fringes are effected.</a:t>
            </a:r>
            <a:endParaRPr sz="1600"/>
          </a:p>
          <a:p>
            <a:pPr indent="-323850" lvl="0" marL="457200" rtl="0" algn="just">
              <a:spcBef>
                <a:spcPts val="0"/>
              </a:spcBef>
              <a:spcAft>
                <a:spcPts val="0"/>
              </a:spcAft>
              <a:buClr>
                <a:schemeClr val="dk1"/>
              </a:buClr>
              <a:buSzPts val="1500"/>
              <a:buAutoNum type="arabicPeriod"/>
            </a:pPr>
            <a:r>
              <a:rPr b="1" lang="en" sz="1600"/>
              <a:t>Saturation Problem: </a:t>
            </a:r>
            <a:r>
              <a:rPr lang="en" sz="1600"/>
              <a:t>The captured image can have non sinusoidal behavior if the objects are shiny.</a:t>
            </a:r>
            <a:endParaRPr sz="1600"/>
          </a:p>
          <a:p>
            <a:pPr indent="0" lvl="0" marL="457200" rtl="0" algn="just">
              <a:spcBef>
                <a:spcPts val="1200"/>
              </a:spcBef>
              <a:spcAft>
                <a:spcPts val="0"/>
              </a:spcAft>
              <a:buNone/>
            </a:pPr>
            <a:r>
              <a:t/>
            </a:r>
            <a:endParaRPr sz="1600">
              <a:solidFill>
                <a:srgbClr val="434343"/>
              </a:solidFill>
            </a:endParaRPr>
          </a:p>
          <a:p>
            <a:pPr indent="0" lvl="0" marL="0" rtl="0" algn="ctr">
              <a:spcBef>
                <a:spcPts val="1200"/>
              </a:spcBef>
              <a:spcAft>
                <a:spcPts val="1200"/>
              </a:spcAft>
              <a:buNone/>
            </a:pPr>
            <a:r>
              <a:rPr b="1" lang="en" sz="1600">
                <a:solidFill>
                  <a:srgbClr val="434343"/>
                </a:solidFill>
              </a:rPr>
              <a:t>Hence, We tried using </a:t>
            </a:r>
            <a:r>
              <a:rPr b="1" lang="en" sz="1600">
                <a:solidFill>
                  <a:srgbClr val="434343"/>
                </a:solidFill>
              </a:rPr>
              <a:t>synthetically</a:t>
            </a:r>
            <a:r>
              <a:rPr b="1" lang="en" sz="1600">
                <a:solidFill>
                  <a:srgbClr val="434343"/>
                </a:solidFill>
              </a:rPr>
              <a:t> generated images.</a:t>
            </a:r>
            <a:endParaRPr b="1" sz="1600">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idx="1" type="body"/>
          </p:nvPr>
        </p:nvSpPr>
        <p:spPr>
          <a:xfrm>
            <a:off x="311700" y="454075"/>
            <a:ext cx="8520600" cy="2050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600"/>
              <a:t>S</a:t>
            </a:r>
            <a:r>
              <a:rPr b="1" lang="en" sz="1600"/>
              <a:t>ynthetically</a:t>
            </a:r>
            <a:r>
              <a:rPr b="1" lang="en" sz="1600"/>
              <a:t> generated Fringe Projections:</a:t>
            </a:r>
            <a:endParaRPr b="1" sz="1600"/>
          </a:p>
          <a:p>
            <a:pPr indent="0" lvl="0" marL="0" rtl="0" algn="just">
              <a:spcBef>
                <a:spcPts val="1200"/>
              </a:spcBef>
              <a:spcAft>
                <a:spcPts val="1200"/>
              </a:spcAft>
              <a:buNone/>
            </a:pPr>
            <a:r>
              <a:rPr lang="en" sz="1600"/>
              <a:t>Most of the literatures used real-life generated data to train the model and test with the same. But we are planning on using synthetically generated data(in Matlab) to train the model and test with real-life data. This method allows use to feed variety of data and generate a more generic model.</a:t>
            </a:r>
            <a:endParaRPr sz="1600"/>
          </a:p>
        </p:txBody>
      </p:sp>
      <p:pic>
        <p:nvPicPr>
          <p:cNvPr id="106" name="Google Shape;106;p19"/>
          <p:cNvPicPr preferRelativeResize="0"/>
          <p:nvPr/>
        </p:nvPicPr>
        <p:blipFill>
          <a:blip r:embed="rId3">
            <a:alphaModFix/>
          </a:blip>
          <a:stretch>
            <a:fillRect/>
          </a:stretch>
        </p:blipFill>
        <p:spPr>
          <a:xfrm>
            <a:off x="4712713" y="2263051"/>
            <a:ext cx="2611175" cy="1532929"/>
          </a:xfrm>
          <a:prstGeom prst="rect">
            <a:avLst/>
          </a:prstGeom>
          <a:noFill/>
          <a:ln cap="flat" cmpd="sng" w="9525">
            <a:solidFill>
              <a:srgbClr val="000000"/>
            </a:solidFill>
            <a:prstDash val="solid"/>
            <a:round/>
            <a:headEnd len="sm" w="sm" type="none"/>
            <a:tailEnd len="sm" w="sm" type="none"/>
          </a:ln>
        </p:spPr>
      </p:pic>
      <p:sp>
        <p:nvSpPr>
          <p:cNvPr id="107" name="Google Shape;107;p19"/>
          <p:cNvSpPr txBox="1"/>
          <p:nvPr/>
        </p:nvSpPr>
        <p:spPr>
          <a:xfrm>
            <a:off x="1471800" y="4095500"/>
            <a:ext cx="620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ld Standard TT"/>
                <a:ea typeface="Old Standard TT"/>
                <a:cs typeface="Old Standard TT"/>
                <a:sym typeface="Old Standard TT"/>
              </a:rPr>
              <a:t>Fig 5: (a)Synthetically Generated images (b)Reference fringe pattern image taken from camera </a:t>
            </a:r>
            <a:endParaRPr sz="1100">
              <a:latin typeface="Old Standard TT"/>
              <a:ea typeface="Old Standard TT"/>
              <a:cs typeface="Old Standard TT"/>
              <a:sym typeface="Old Standard TT"/>
            </a:endParaRPr>
          </a:p>
        </p:txBody>
      </p:sp>
      <p:sp>
        <p:nvSpPr>
          <p:cNvPr id="108" name="Google Shape;108;p19"/>
          <p:cNvSpPr txBox="1"/>
          <p:nvPr/>
        </p:nvSpPr>
        <p:spPr>
          <a:xfrm>
            <a:off x="2814013" y="3772400"/>
            <a:ext cx="40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ld Standard TT"/>
                <a:ea typeface="Old Standard TT"/>
                <a:cs typeface="Old Standard TT"/>
                <a:sym typeface="Old Standard TT"/>
              </a:rPr>
              <a:t>(a)</a:t>
            </a:r>
            <a:r>
              <a:rPr lang="en" sz="900">
                <a:latin typeface="Old Standard TT"/>
                <a:ea typeface="Old Standard TT"/>
                <a:cs typeface="Old Standard TT"/>
                <a:sym typeface="Old Standard TT"/>
              </a:rPr>
              <a:t> </a:t>
            </a:r>
            <a:endParaRPr sz="900">
              <a:latin typeface="Old Standard TT"/>
              <a:ea typeface="Old Standard TT"/>
              <a:cs typeface="Old Standard TT"/>
              <a:sym typeface="Old Standard TT"/>
            </a:endParaRPr>
          </a:p>
        </p:txBody>
      </p:sp>
      <p:sp>
        <p:nvSpPr>
          <p:cNvPr id="109" name="Google Shape;109;p19"/>
          <p:cNvSpPr txBox="1"/>
          <p:nvPr/>
        </p:nvSpPr>
        <p:spPr>
          <a:xfrm>
            <a:off x="5830938" y="3824850"/>
            <a:ext cx="374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ld Standard TT"/>
                <a:ea typeface="Old Standard TT"/>
                <a:cs typeface="Old Standard TT"/>
                <a:sym typeface="Old Standard TT"/>
              </a:rPr>
              <a:t>(b) </a:t>
            </a:r>
            <a:endParaRPr sz="900">
              <a:latin typeface="Old Standard TT"/>
              <a:ea typeface="Old Standard TT"/>
              <a:cs typeface="Old Standard TT"/>
              <a:sym typeface="Old Standard TT"/>
            </a:endParaRPr>
          </a:p>
        </p:txBody>
      </p:sp>
      <p:pic>
        <p:nvPicPr>
          <p:cNvPr id="110" name="Google Shape;110;p19"/>
          <p:cNvPicPr preferRelativeResize="0"/>
          <p:nvPr/>
        </p:nvPicPr>
        <p:blipFill rotWithShape="1">
          <a:blip r:embed="rId4">
            <a:alphaModFix/>
          </a:blip>
          <a:srcRect b="6942" l="6768" r="0" t="0"/>
          <a:stretch/>
        </p:blipFill>
        <p:spPr>
          <a:xfrm>
            <a:off x="1854328" y="2234175"/>
            <a:ext cx="2048975" cy="15906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267900"/>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300"/>
              <a:t>Work done</a:t>
            </a:r>
            <a:endParaRPr b="1" sz="2300"/>
          </a:p>
        </p:txBody>
      </p:sp>
      <p:sp>
        <p:nvSpPr>
          <p:cNvPr id="116" name="Google Shape;116;p20"/>
          <p:cNvSpPr txBox="1"/>
          <p:nvPr>
            <p:ph idx="1" type="body"/>
          </p:nvPr>
        </p:nvSpPr>
        <p:spPr>
          <a:xfrm>
            <a:off x="311700" y="939125"/>
            <a:ext cx="8520600" cy="239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600"/>
              <a:t>Objective-1: Elimination of real world problems</a:t>
            </a:r>
            <a:endParaRPr b="1" sz="1600"/>
          </a:p>
          <a:p>
            <a:pPr indent="0" lvl="0" marL="0" rtl="0" algn="just">
              <a:spcBef>
                <a:spcPts val="1200"/>
              </a:spcBef>
              <a:spcAft>
                <a:spcPts val="0"/>
              </a:spcAft>
              <a:buNone/>
            </a:pPr>
            <a:r>
              <a:rPr b="1" lang="en" sz="1600"/>
              <a:t>Problem 1: Shadow </a:t>
            </a:r>
            <a:r>
              <a:rPr b="1" lang="en" sz="1600"/>
              <a:t>elimination: </a:t>
            </a:r>
            <a:r>
              <a:rPr lang="en" sz="1600"/>
              <a:t>we have trained a UNet and HNet model with the dataset which has the background masked out this experiment allows us to eliminate the effect of shadows. When an object is placed far away from the background, the effect of shadows negligible.</a:t>
            </a:r>
            <a:endParaRPr sz="1600"/>
          </a:p>
          <a:p>
            <a:pPr indent="0" lvl="0" marL="0" rtl="0" algn="just">
              <a:spcBef>
                <a:spcPts val="1200"/>
              </a:spcBef>
              <a:spcAft>
                <a:spcPts val="1200"/>
              </a:spcAft>
              <a:buNone/>
            </a:pPr>
            <a:r>
              <a:rPr b="1" lang="en" sz="1600"/>
              <a:t>Dataset Used:</a:t>
            </a:r>
            <a:endParaRPr b="1" sz="1600"/>
          </a:p>
        </p:txBody>
      </p:sp>
      <p:pic>
        <p:nvPicPr>
          <p:cNvPr id="117" name="Google Shape;117;p20"/>
          <p:cNvPicPr preferRelativeResize="0"/>
          <p:nvPr/>
        </p:nvPicPr>
        <p:blipFill rotWithShape="1">
          <a:blip r:embed="rId3">
            <a:alphaModFix/>
          </a:blip>
          <a:srcRect b="5686" l="7407" r="0" t="2452"/>
          <a:stretch/>
        </p:blipFill>
        <p:spPr>
          <a:xfrm>
            <a:off x="2249055" y="2951250"/>
            <a:ext cx="1901074" cy="1503175"/>
          </a:xfrm>
          <a:prstGeom prst="rect">
            <a:avLst/>
          </a:prstGeom>
          <a:noFill/>
          <a:ln cap="flat" cmpd="sng" w="9525">
            <a:solidFill>
              <a:srgbClr val="000000"/>
            </a:solidFill>
            <a:prstDash val="solid"/>
            <a:round/>
            <a:headEnd len="sm" w="sm" type="none"/>
            <a:tailEnd len="sm" w="sm" type="none"/>
          </a:ln>
        </p:spPr>
      </p:pic>
      <p:pic>
        <p:nvPicPr>
          <p:cNvPr id="118" name="Google Shape;118;p20"/>
          <p:cNvPicPr preferRelativeResize="0"/>
          <p:nvPr/>
        </p:nvPicPr>
        <p:blipFill>
          <a:blip r:embed="rId4">
            <a:alphaModFix/>
          </a:blip>
          <a:stretch>
            <a:fillRect/>
          </a:stretch>
        </p:blipFill>
        <p:spPr>
          <a:xfrm>
            <a:off x="4818554" y="2951250"/>
            <a:ext cx="1931405" cy="1503175"/>
          </a:xfrm>
          <a:prstGeom prst="rect">
            <a:avLst/>
          </a:prstGeom>
          <a:noFill/>
          <a:ln cap="flat" cmpd="sng" w="9525">
            <a:solidFill>
              <a:srgbClr val="000000"/>
            </a:solidFill>
            <a:prstDash val="solid"/>
            <a:round/>
            <a:headEnd len="sm" w="sm" type="none"/>
            <a:tailEnd len="sm" w="sm" type="none"/>
          </a:ln>
        </p:spPr>
      </p:pic>
      <p:sp>
        <p:nvSpPr>
          <p:cNvPr id="119" name="Google Shape;119;p20"/>
          <p:cNvSpPr txBox="1"/>
          <p:nvPr/>
        </p:nvSpPr>
        <p:spPr>
          <a:xfrm>
            <a:off x="2223875" y="4392875"/>
            <a:ext cx="3956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ld Standard TT"/>
                <a:ea typeface="Old Standard TT"/>
                <a:cs typeface="Old Standard TT"/>
                <a:sym typeface="Old Standard TT"/>
              </a:rPr>
              <a:t>Fig 6: (a) Deformed image with background (b) deformed image without background</a:t>
            </a:r>
            <a:endParaRPr sz="1100">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idx="1" type="body"/>
          </p:nvPr>
        </p:nvSpPr>
        <p:spPr>
          <a:xfrm>
            <a:off x="311700" y="653350"/>
            <a:ext cx="8520600" cy="3915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a:t>Loss:</a:t>
            </a:r>
            <a:endParaRPr b="1"/>
          </a:p>
          <a:p>
            <a:pPr indent="0" lvl="0" marL="0" rtl="0" algn="just">
              <a:spcBef>
                <a:spcPts val="1200"/>
              </a:spcBef>
              <a:spcAft>
                <a:spcPts val="0"/>
              </a:spcAft>
              <a:buNone/>
            </a:pPr>
            <a:r>
              <a:rPr lang="en" sz="1600"/>
              <a:t>We are using smooth L1 loss function for all the experiments.</a:t>
            </a:r>
            <a:endParaRPr sz="1600"/>
          </a:p>
          <a:p>
            <a:pPr indent="0" lvl="0" marL="0" rtl="0" algn="just">
              <a:spcBef>
                <a:spcPts val="1200"/>
              </a:spcBef>
              <a:spcAft>
                <a:spcPts val="0"/>
              </a:spcAft>
              <a:buNone/>
            </a:pPr>
            <a:r>
              <a:t/>
            </a:r>
            <a:endParaRPr sz="1600"/>
          </a:p>
          <a:p>
            <a:pPr indent="0" lvl="0" marL="0" rtl="0" algn="just">
              <a:spcBef>
                <a:spcPts val="1200"/>
              </a:spcBef>
              <a:spcAft>
                <a:spcPts val="0"/>
              </a:spcAft>
              <a:buNone/>
            </a:pPr>
            <a:r>
              <a:t/>
            </a:r>
            <a:endParaRPr sz="1600"/>
          </a:p>
          <a:p>
            <a:pPr indent="0" lvl="0" marL="0" rtl="0" algn="just">
              <a:spcBef>
                <a:spcPts val="1200"/>
              </a:spcBef>
              <a:spcAft>
                <a:spcPts val="0"/>
              </a:spcAft>
              <a:buNone/>
            </a:pPr>
            <a:r>
              <a:t/>
            </a:r>
            <a:endParaRPr sz="1600"/>
          </a:p>
          <a:p>
            <a:pPr indent="0" lvl="0" marL="0" rtl="0" algn="just">
              <a:spcBef>
                <a:spcPts val="1200"/>
              </a:spcBef>
              <a:spcAft>
                <a:spcPts val="0"/>
              </a:spcAft>
              <a:buClr>
                <a:schemeClr val="dk1"/>
              </a:buClr>
              <a:buSzPts val="1100"/>
              <a:buFont typeface="Arial"/>
              <a:buNone/>
            </a:pPr>
            <a:r>
              <a:rPr lang="en" sz="1600">
                <a:solidFill>
                  <a:srgbClr val="232629"/>
                </a:solidFill>
              </a:rPr>
              <a:t>Here, 𝝓 represents the original phase shift, whereas 𝝓(hat) it represents the predicted phase shift.</a:t>
            </a:r>
            <a:endParaRPr sz="1600"/>
          </a:p>
          <a:p>
            <a:pPr indent="0" lvl="0" marL="0" rtl="0" algn="l">
              <a:spcBef>
                <a:spcPts val="0"/>
              </a:spcBef>
              <a:spcAft>
                <a:spcPts val="1200"/>
              </a:spcAft>
              <a:buNone/>
            </a:pPr>
            <a:r>
              <a:t/>
            </a:r>
            <a:endParaRPr/>
          </a:p>
        </p:txBody>
      </p:sp>
      <p:pic>
        <p:nvPicPr>
          <p:cNvPr id="125" name="Google Shape;125;p21"/>
          <p:cNvPicPr preferRelativeResize="0"/>
          <p:nvPr/>
        </p:nvPicPr>
        <p:blipFill>
          <a:blip r:embed="rId3">
            <a:alphaModFix/>
          </a:blip>
          <a:stretch>
            <a:fillRect/>
          </a:stretch>
        </p:blipFill>
        <p:spPr>
          <a:xfrm>
            <a:off x="2424588" y="2028675"/>
            <a:ext cx="4294821" cy="645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